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2" r:id="rId3"/>
    <p:sldId id="256" r:id="rId4"/>
    <p:sldId id="257" r:id="rId5"/>
    <p:sldId id="259" r:id="rId6"/>
    <p:sldId id="258" r:id="rId7"/>
    <p:sldId id="260" r:id="rId8"/>
    <p:sldId id="261" r:id="rId9"/>
    <p:sldId id="262" r:id="rId10"/>
    <p:sldId id="263" r:id="rId11"/>
    <p:sldId id="266" r:id="rId12"/>
    <p:sldId id="267" r:id="rId13"/>
    <p:sldId id="269" r:id="rId14"/>
    <p:sldId id="271" r:id="rId15"/>
    <p:sldId id="274" r:id="rId16"/>
    <p:sldId id="279" r:id="rId17"/>
    <p:sldId id="275" r:id="rId18"/>
    <p:sldId id="278" r:id="rId19"/>
    <p:sldId id="276" r:id="rId20"/>
    <p:sldId id="280" r:id="rId21"/>
    <p:sldId id="281" r:id="rId22"/>
    <p:sldId id="284" r:id="rId23"/>
    <p:sldId id="285" r:id="rId24"/>
    <p:sldId id="283" r:id="rId25"/>
    <p:sldId id="286" r:id="rId26"/>
    <p:sldId id="287" r:id="rId27"/>
    <p:sldId id="288" r:id="rId28"/>
    <p:sldId id="289" r:id="rId29"/>
    <p:sldId id="290"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588" autoAdjust="0"/>
    <p:restoredTop sz="94709" autoAdjust="0"/>
  </p:normalViewPr>
  <p:slideViewPr>
    <p:cSldViewPr>
      <p:cViewPr>
        <p:scale>
          <a:sx n="80" d="100"/>
          <a:sy n="80" d="100"/>
        </p:scale>
        <p:origin x="-1722" y="144"/>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D6E059B0-248F-4022-8EC7-F4C3A1CE9378}" type="datetimeFigureOut">
              <a:rPr lang="ru-RU" smtClean="0"/>
              <a:pPr/>
              <a:t>06.05.2015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8A2906B7-A66C-4568-BB57-963E5C0AC00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6E059B0-248F-4022-8EC7-F4C3A1CE9378}" type="datetimeFigureOut">
              <a:rPr lang="ru-RU" smtClean="0"/>
              <a:pPr/>
              <a:t>06.05.2015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2906B7-A66C-4568-BB57-963E5C0AC00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6E059B0-248F-4022-8EC7-F4C3A1CE9378}" type="datetimeFigureOut">
              <a:rPr lang="ru-RU" smtClean="0"/>
              <a:pPr/>
              <a:t>06.05.2015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2906B7-A66C-4568-BB57-963E5C0AC00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D6E059B0-248F-4022-8EC7-F4C3A1CE9378}" type="datetimeFigureOut">
              <a:rPr lang="ru-RU" smtClean="0"/>
              <a:pPr/>
              <a:t>06.05.2015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8A2906B7-A66C-4568-BB57-963E5C0AC00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D6E059B0-248F-4022-8EC7-F4C3A1CE9378}" type="datetimeFigureOut">
              <a:rPr lang="ru-RU" smtClean="0"/>
              <a:pPr/>
              <a:t>06.05.2015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8A2906B7-A66C-4568-BB57-963E5C0AC00F}"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D6E059B0-248F-4022-8EC7-F4C3A1CE9378}" type="datetimeFigureOut">
              <a:rPr lang="ru-RU" smtClean="0"/>
              <a:pPr/>
              <a:t>06.05.2015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8A2906B7-A66C-4568-BB57-963E5C0AC00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D6E059B0-248F-4022-8EC7-F4C3A1CE9378}" type="datetimeFigureOut">
              <a:rPr lang="ru-RU" smtClean="0"/>
              <a:pPr/>
              <a:t>06.05.2015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8A2906B7-A66C-4568-BB57-963E5C0AC00F}"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D6E059B0-248F-4022-8EC7-F4C3A1CE9378}" type="datetimeFigureOut">
              <a:rPr lang="ru-RU" smtClean="0"/>
              <a:pPr/>
              <a:t>06.05.2015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2906B7-A66C-4568-BB57-963E5C0AC00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D6E059B0-248F-4022-8EC7-F4C3A1CE9378}" type="datetimeFigureOut">
              <a:rPr lang="ru-RU" smtClean="0"/>
              <a:pPr/>
              <a:t>06.05.2015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A2906B7-A66C-4568-BB57-963E5C0AC00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D6E059B0-248F-4022-8EC7-F4C3A1CE9378}" type="datetimeFigureOut">
              <a:rPr lang="ru-RU" smtClean="0"/>
              <a:pPr/>
              <a:t>06.05.2015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A2906B7-A66C-4568-BB57-963E5C0AC00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D6E059B0-248F-4022-8EC7-F4C3A1CE9378}" type="datetimeFigureOut">
              <a:rPr lang="ru-RU" smtClean="0"/>
              <a:pPr/>
              <a:t>06.05.2015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8A2906B7-A66C-4568-BB57-963E5C0AC00F}"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6E059B0-248F-4022-8EC7-F4C3A1CE9378}" type="datetimeFigureOut">
              <a:rPr lang="ru-RU" smtClean="0"/>
              <a:pPr/>
              <a:t>06.05.2015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A2906B7-A66C-4568-BB57-963E5C0AC00F}"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http://systemsauto.ru/passive/belt.html"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14291"/>
            <a:ext cx="8786874" cy="6524863"/>
          </a:xfrm>
          <a:prstGeom prst="rect">
            <a:avLst/>
          </a:prstGeom>
        </p:spPr>
        <p:txBody>
          <a:bodyPr wrap="square">
            <a:spAutoFit/>
          </a:bodyPr>
          <a:lstStyle/>
          <a:p>
            <a:pPr algn="ctr"/>
            <a:r>
              <a:rPr lang="ru-RU" sz="2400" b="1" dirty="0" smtClean="0">
                <a:solidFill>
                  <a:srgbClr val="002060"/>
                </a:solidFill>
              </a:rPr>
              <a:t>Методическая разработка урока</a:t>
            </a:r>
          </a:p>
          <a:p>
            <a:pPr algn="ctr"/>
            <a:endParaRPr lang="ru-RU" sz="800" dirty="0" smtClean="0"/>
          </a:p>
          <a:p>
            <a:r>
              <a:rPr lang="ru-RU" b="1" i="1" dirty="0" smtClean="0">
                <a:solidFill>
                  <a:srgbClr val="002060"/>
                </a:solidFill>
              </a:rPr>
              <a:t>Тема урока:</a:t>
            </a:r>
            <a:r>
              <a:rPr lang="ru-RU" i="1" dirty="0" smtClean="0">
                <a:solidFill>
                  <a:srgbClr val="002060"/>
                </a:solidFill>
              </a:rPr>
              <a:t>  </a:t>
            </a:r>
            <a:r>
              <a:rPr lang="ru-RU" dirty="0" smtClean="0">
                <a:solidFill>
                  <a:srgbClr val="00B050"/>
                </a:solidFill>
              </a:rPr>
              <a:t>Действия водителя в нештатных условиях.</a:t>
            </a:r>
            <a:endParaRPr lang="ru-RU" sz="800" dirty="0" smtClean="0">
              <a:solidFill>
                <a:srgbClr val="00B050"/>
              </a:solidFill>
            </a:endParaRPr>
          </a:p>
          <a:p>
            <a:r>
              <a:rPr lang="ru-RU" sz="800" i="1" u="sng" dirty="0" smtClean="0"/>
              <a:t/>
            </a:r>
            <a:br>
              <a:rPr lang="ru-RU" sz="800" i="1" u="sng" dirty="0" smtClean="0"/>
            </a:br>
            <a:r>
              <a:rPr lang="ru-RU" i="1" dirty="0" smtClean="0"/>
              <a:t> </a:t>
            </a:r>
            <a:r>
              <a:rPr lang="ru-RU" b="1" i="1" dirty="0" smtClean="0">
                <a:solidFill>
                  <a:srgbClr val="002060"/>
                </a:solidFill>
              </a:rPr>
              <a:t>Цель: </a:t>
            </a:r>
            <a:r>
              <a:rPr lang="ru-RU" i="1" dirty="0" smtClean="0">
                <a:solidFill>
                  <a:srgbClr val="00B050"/>
                </a:solidFill>
              </a:rPr>
              <a:t>Образовательная:</a:t>
            </a:r>
            <a:r>
              <a:rPr lang="ru-RU" i="1" dirty="0" smtClean="0"/>
              <a:t> </a:t>
            </a:r>
            <a:br>
              <a:rPr lang="ru-RU" i="1" dirty="0" smtClean="0"/>
            </a:br>
            <a:r>
              <a:rPr lang="ru-RU" dirty="0" smtClean="0"/>
              <a:t> Создать условия для формирования и развития профессиональных знаний и умений водителя действовать в нештатных ситуациях.</a:t>
            </a:r>
          </a:p>
          <a:p>
            <a:r>
              <a:rPr lang="ru-RU" i="1" dirty="0" smtClean="0"/>
              <a:t> </a:t>
            </a:r>
            <a:r>
              <a:rPr lang="ru-RU" i="1" dirty="0" smtClean="0">
                <a:solidFill>
                  <a:srgbClr val="00B050"/>
                </a:solidFill>
              </a:rPr>
              <a:t>           Воспитательная:   </a:t>
            </a:r>
            <a:r>
              <a:rPr lang="ru-RU" i="1" dirty="0" smtClean="0"/>
              <a:t/>
            </a:r>
            <a:br>
              <a:rPr lang="ru-RU" i="1" dirty="0" smtClean="0"/>
            </a:br>
            <a:r>
              <a:rPr lang="ru-RU" dirty="0" smtClean="0"/>
              <a:t>Содействовать формированию самостоятельности, дорожной дисциплины и соблюдению правил ПДД и БД.</a:t>
            </a:r>
          </a:p>
          <a:p>
            <a:r>
              <a:rPr lang="ru-RU" i="1" dirty="0" smtClean="0"/>
              <a:t>            </a:t>
            </a:r>
            <a:r>
              <a:rPr lang="ru-RU" i="1" dirty="0" smtClean="0">
                <a:solidFill>
                  <a:srgbClr val="00B050"/>
                </a:solidFill>
              </a:rPr>
              <a:t>Развивающая: </a:t>
            </a:r>
            <a:r>
              <a:rPr lang="ru-RU" i="1" dirty="0" smtClean="0"/>
              <a:t>     </a:t>
            </a:r>
            <a:br>
              <a:rPr lang="ru-RU" i="1" dirty="0" smtClean="0"/>
            </a:br>
            <a:r>
              <a:rPr lang="ru-RU" dirty="0" smtClean="0"/>
              <a:t> Способствовать  формированию оперативного мышления обучающихся в критических ситуациях на дорогах.  Развивать  умение анализировать, выделять главное, обобщать и делать выводы, активизировать мыслительную  деятельность обучающихся. </a:t>
            </a:r>
          </a:p>
          <a:p>
            <a:r>
              <a:rPr lang="ru-RU" b="1" i="1" dirty="0" smtClean="0">
                <a:solidFill>
                  <a:srgbClr val="002060"/>
                </a:solidFill>
              </a:rPr>
              <a:t>Педагогические технологии :</a:t>
            </a:r>
            <a:endParaRPr lang="ru-RU" b="1" dirty="0" smtClean="0">
              <a:solidFill>
                <a:srgbClr val="002060"/>
              </a:solidFill>
            </a:endParaRPr>
          </a:p>
          <a:p>
            <a:r>
              <a:rPr lang="ru-RU" dirty="0" smtClean="0">
                <a:solidFill>
                  <a:srgbClr val="00B050"/>
                </a:solidFill>
              </a:rPr>
              <a:t>       -  Обучение с использованием ИКТ. </a:t>
            </a:r>
          </a:p>
          <a:p>
            <a:r>
              <a:rPr lang="ru-RU" dirty="0" smtClean="0"/>
              <a:t>       </a:t>
            </a:r>
            <a:r>
              <a:rPr lang="ru-RU" dirty="0" smtClean="0">
                <a:solidFill>
                  <a:srgbClr val="00B050"/>
                </a:solidFill>
              </a:rPr>
              <a:t>-  Педагогика сотрудничества  </a:t>
            </a:r>
            <a:r>
              <a:rPr lang="ru-RU" dirty="0" smtClean="0"/>
              <a:t>(проникающая технология);</a:t>
            </a:r>
          </a:p>
          <a:p>
            <a:r>
              <a:rPr lang="ru-RU" b="1" i="1" dirty="0" smtClean="0">
                <a:solidFill>
                  <a:srgbClr val="002060"/>
                </a:solidFill>
              </a:rPr>
              <a:t>Тип урока</a:t>
            </a:r>
            <a:r>
              <a:rPr lang="ru-RU" b="1" dirty="0" smtClean="0">
                <a:solidFill>
                  <a:srgbClr val="002060"/>
                </a:solidFill>
              </a:rPr>
              <a:t>: </a:t>
            </a:r>
            <a:r>
              <a:rPr lang="ru-RU" dirty="0" smtClean="0">
                <a:solidFill>
                  <a:srgbClr val="00B050"/>
                </a:solidFill>
              </a:rPr>
              <a:t>Обобщение и систематизация знаний и способов действий.</a:t>
            </a:r>
            <a:r>
              <a:rPr lang="ru-RU" dirty="0" smtClean="0"/>
              <a:t/>
            </a:r>
            <a:br>
              <a:rPr lang="ru-RU" dirty="0" smtClean="0"/>
            </a:br>
            <a:r>
              <a:rPr lang="ru-RU" b="1" i="1" dirty="0" smtClean="0">
                <a:solidFill>
                  <a:srgbClr val="002060"/>
                </a:solidFill>
              </a:rPr>
              <a:t>Форма организации деятельности учащихся на уроке</a:t>
            </a:r>
            <a:r>
              <a:rPr lang="ru-RU" dirty="0" smtClean="0">
                <a:solidFill>
                  <a:srgbClr val="002060"/>
                </a:solidFill>
              </a:rPr>
              <a:t>: </a:t>
            </a:r>
            <a:r>
              <a:rPr lang="ru-RU" dirty="0" smtClean="0">
                <a:solidFill>
                  <a:srgbClr val="00B050"/>
                </a:solidFill>
              </a:rPr>
              <a:t>фронтальная</a:t>
            </a:r>
            <a:r>
              <a:rPr lang="ru-RU" dirty="0" smtClean="0"/>
              <a:t/>
            </a:r>
            <a:br>
              <a:rPr lang="ru-RU" dirty="0" smtClean="0"/>
            </a:br>
            <a:r>
              <a:rPr lang="ru-RU" b="1" i="1" dirty="0" smtClean="0">
                <a:solidFill>
                  <a:srgbClr val="002060"/>
                </a:solidFill>
              </a:rPr>
              <a:t>Материально-техническое оснащение урока</a:t>
            </a:r>
            <a:r>
              <a:rPr lang="ru-RU" i="1" dirty="0" smtClean="0">
                <a:solidFill>
                  <a:srgbClr val="002060"/>
                </a:solidFill>
              </a:rPr>
              <a:t>: </a:t>
            </a:r>
            <a:r>
              <a:rPr lang="ru-RU" dirty="0" smtClean="0">
                <a:solidFill>
                  <a:srgbClr val="00B050"/>
                </a:solidFill>
              </a:rPr>
              <a:t>Стенды, плакаты, учебная литература по безопасности движения, </a:t>
            </a:r>
            <a:r>
              <a:rPr lang="ru-RU" dirty="0" err="1" smtClean="0">
                <a:solidFill>
                  <a:srgbClr val="00B050"/>
                </a:solidFill>
              </a:rPr>
              <a:t>мультимедийная</a:t>
            </a:r>
            <a:r>
              <a:rPr lang="ru-RU" dirty="0" smtClean="0">
                <a:solidFill>
                  <a:srgbClr val="00B050"/>
                </a:solidFill>
              </a:rPr>
              <a:t> установка, электронные носители, тесты по безопасности дорожного движения.</a:t>
            </a:r>
            <a:r>
              <a:rPr lang="ru-RU" dirty="0" smtClean="0"/>
              <a:t/>
            </a:r>
            <a:br>
              <a:rPr lang="ru-RU" dirty="0" smtClean="0"/>
            </a:br>
            <a:endParaRPr lang="ru-RU"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rgbClr val="C00000"/>
                </a:solidFill>
              </a:rPr>
              <a:t>6. фронтальное столкновение транспортных средств.</a:t>
            </a:r>
            <a:endParaRPr lang="ru-RU" dirty="0">
              <a:solidFill>
                <a:srgbClr val="C00000"/>
              </a:solidFill>
            </a:endParaRPr>
          </a:p>
        </p:txBody>
      </p:sp>
      <p:pic>
        <p:nvPicPr>
          <p:cNvPr id="4" name="Содержимое 3" descr="http://im5-tub-ru.yandex.net/i?id=324806796-03-72&amp;n=21"/>
          <p:cNvPicPr>
            <a:picLocks noGrp="1"/>
          </p:cNvPicPr>
          <p:nvPr>
            <p:ph idx="1"/>
          </p:nvPr>
        </p:nvPicPr>
        <p:blipFill>
          <a:blip r:embed="rId2"/>
          <a:srcRect/>
          <a:stretch>
            <a:fillRect/>
          </a:stretch>
        </p:blipFill>
        <p:spPr bwMode="auto">
          <a:xfrm>
            <a:off x="214282" y="1785926"/>
            <a:ext cx="4286279" cy="4143404"/>
          </a:xfrm>
          <a:prstGeom prst="rect">
            <a:avLst/>
          </a:prstGeom>
          <a:noFill/>
          <a:ln w="9525">
            <a:noFill/>
            <a:miter lim="800000"/>
            <a:headEnd/>
            <a:tailEnd/>
          </a:ln>
        </p:spPr>
      </p:pic>
      <p:pic>
        <p:nvPicPr>
          <p:cNvPr id="5" name="Рисунок 4" descr="http://im1-tub-ru.yandex.net/i?id=150481429-25-72&amp;n=21"/>
          <p:cNvPicPr/>
          <p:nvPr/>
        </p:nvPicPr>
        <p:blipFill>
          <a:blip r:embed="rId3"/>
          <a:srcRect/>
          <a:stretch>
            <a:fillRect/>
          </a:stretch>
        </p:blipFill>
        <p:spPr bwMode="auto">
          <a:xfrm>
            <a:off x="4500562" y="1785926"/>
            <a:ext cx="4429156" cy="414340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C00000"/>
                </a:solidFill>
              </a:rPr>
              <a:t>7. Отрыв колеса от тормозного барабана </a:t>
            </a:r>
            <a:endParaRPr lang="ru-RU" dirty="0">
              <a:solidFill>
                <a:srgbClr val="C00000"/>
              </a:solidFill>
            </a:endParaRPr>
          </a:p>
        </p:txBody>
      </p:sp>
      <p:pic>
        <p:nvPicPr>
          <p:cNvPr id="6" name="Содержимое 5" descr="http://im3-tub-ru.yandex.net/i?id=129228948-65-72&amp;n=21"/>
          <p:cNvPicPr>
            <a:picLocks noGrp="1"/>
          </p:cNvPicPr>
          <p:nvPr>
            <p:ph idx="1"/>
          </p:nvPr>
        </p:nvPicPr>
        <p:blipFill>
          <a:blip r:embed="rId2"/>
          <a:srcRect/>
          <a:stretch>
            <a:fillRect/>
          </a:stretch>
        </p:blipFill>
        <p:spPr bwMode="auto">
          <a:xfrm>
            <a:off x="571472" y="1643050"/>
            <a:ext cx="8001056" cy="44291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rgbClr val="C00000"/>
                </a:solidFill>
              </a:rPr>
              <a:t>8. </a:t>
            </a:r>
            <a:r>
              <a:rPr lang="ru-RU" b="1" dirty="0" smtClean="0">
                <a:solidFill>
                  <a:srgbClr val="C00000"/>
                </a:solidFill>
              </a:rPr>
              <a:t>Отрыв переднего колеса вместе со ступицей</a:t>
            </a:r>
            <a:r>
              <a:rPr lang="ru-RU" dirty="0" smtClean="0">
                <a:solidFill>
                  <a:srgbClr val="C00000"/>
                </a:solidFill>
              </a:rPr>
              <a:t> </a:t>
            </a:r>
            <a:endParaRPr lang="ru-RU" dirty="0">
              <a:solidFill>
                <a:srgbClr val="C00000"/>
              </a:solidFill>
            </a:endParaRPr>
          </a:p>
        </p:txBody>
      </p:sp>
      <p:pic>
        <p:nvPicPr>
          <p:cNvPr id="4" name="Содержимое 3" descr="http://ok.ya1.ru/uploads/posts/2009-06/thumbs/1244372861_07062009795.jpg"/>
          <p:cNvPicPr>
            <a:picLocks noGrp="1"/>
          </p:cNvPicPr>
          <p:nvPr>
            <p:ph idx="1"/>
          </p:nvPr>
        </p:nvPicPr>
        <p:blipFill>
          <a:blip r:embed="rId2"/>
          <a:srcRect/>
          <a:stretch>
            <a:fillRect/>
          </a:stretch>
        </p:blipFill>
        <p:spPr bwMode="auto">
          <a:xfrm>
            <a:off x="1790700" y="1674019"/>
            <a:ext cx="5715000" cy="4286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rgbClr val="C00000"/>
                </a:solidFill>
              </a:rPr>
              <a:t>9. Отрыв продольной тяги привода рулевого управления</a:t>
            </a:r>
            <a:r>
              <a:rPr lang="ru-RU" dirty="0" smtClean="0">
                <a:solidFill>
                  <a:srgbClr val="C00000"/>
                </a:solidFill>
              </a:rPr>
              <a:t> </a:t>
            </a:r>
            <a:endParaRPr lang="ru-RU" dirty="0">
              <a:solidFill>
                <a:srgbClr val="C00000"/>
              </a:solidFill>
            </a:endParaRPr>
          </a:p>
        </p:txBody>
      </p:sp>
      <p:pic>
        <p:nvPicPr>
          <p:cNvPr id="4" name="Содержимое 3" descr="http://im1-tub-ru.yandex.net/i?id=5059899-05-72&amp;n=21"/>
          <p:cNvPicPr>
            <a:picLocks noGrp="1"/>
          </p:cNvPicPr>
          <p:nvPr>
            <p:ph idx="1"/>
          </p:nvPr>
        </p:nvPicPr>
        <p:blipFill>
          <a:blip r:embed="rId2"/>
          <a:srcRect/>
          <a:stretch>
            <a:fillRect/>
          </a:stretch>
        </p:blipFill>
        <p:spPr bwMode="auto">
          <a:xfrm>
            <a:off x="500034" y="1571612"/>
            <a:ext cx="8215370" cy="49292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smtClean="0">
                <a:solidFill>
                  <a:srgbClr val="FF0000"/>
                </a:solidFill>
              </a:rPr>
              <a:t>10. Обрыв карданного вала</a:t>
            </a:r>
            <a:r>
              <a:rPr lang="ru-RU" dirty="0" smtClean="0">
                <a:solidFill>
                  <a:srgbClr val="FF0000"/>
                </a:solidFill>
              </a:rPr>
              <a:t>.</a:t>
            </a:r>
            <a:endParaRPr lang="ru-RU" dirty="0">
              <a:solidFill>
                <a:srgbClr val="FF0000"/>
              </a:solidFill>
            </a:endParaRPr>
          </a:p>
        </p:txBody>
      </p:sp>
      <p:pic>
        <p:nvPicPr>
          <p:cNvPr id="4" name="Содержимое 3" descr="http://im4-tub-ru.yandex.net/i?id=156774313-56-72&amp;n=21"/>
          <p:cNvPicPr>
            <a:picLocks noGrp="1"/>
          </p:cNvPicPr>
          <p:nvPr>
            <p:ph idx="1"/>
          </p:nvPr>
        </p:nvPicPr>
        <p:blipFill>
          <a:blip r:embed="rId2"/>
          <a:srcRect/>
          <a:stretch>
            <a:fillRect/>
          </a:stretch>
        </p:blipFill>
        <p:spPr bwMode="auto">
          <a:xfrm>
            <a:off x="1000100" y="1714488"/>
            <a:ext cx="7429552" cy="46434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8686800" cy="838200"/>
          </a:xfrm>
        </p:spPr>
        <p:txBody>
          <a:bodyPr/>
          <a:lstStyle/>
          <a:p>
            <a:pPr algn="ctr"/>
            <a:r>
              <a:rPr lang="ru-RU" dirty="0" smtClean="0">
                <a:solidFill>
                  <a:srgbClr val="00B050"/>
                </a:solidFill>
              </a:rPr>
              <a:t>рефлексия</a:t>
            </a:r>
            <a:endParaRPr lang="ru-RU" dirty="0">
              <a:solidFill>
                <a:srgbClr val="00B050"/>
              </a:solidFill>
            </a:endParaRPr>
          </a:p>
        </p:txBody>
      </p:sp>
      <p:pic>
        <p:nvPicPr>
          <p:cNvPr id="4" name="Содержимое 3" descr="http://stat20.privet.ru/lr/0b32568cdf2919ddc685364ad37d717a"/>
          <p:cNvPicPr>
            <a:picLocks noGrp="1"/>
          </p:cNvPicPr>
          <p:nvPr>
            <p:ph idx="1"/>
          </p:nvPr>
        </p:nvPicPr>
        <p:blipFill>
          <a:blip r:embed="rId2"/>
          <a:srcRect/>
          <a:stretch>
            <a:fillRect/>
          </a:stretch>
        </p:blipFill>
        <p:spPr bwMode="auto">
          <a:xfrm>
            <a:off x="0" y="1785926"/>
            <a:ext cx="4786314" cy="4000528"/>
          </a:xfrm>
          <a:prstGeom prst="rect">
            <a:avLst/>
          </a:prstGeom>
          <a:noFill/>
          <a:ln w="9525">
            <a:noFill/>
            <a:miter lim="800000"/>
            <a:headEnd/>
            <a:tailEnd/>
          </a:ln>
        </p:spPr>
      </p:pic>
      <p:pic>
        <p:nvPicPr>
          <p:cNvPr id="5" name="Рисунок 4" descr="http://im7-tub-ru.yandex.net/i?id=62410737-50-72&amp;n=21"/>
          <p:cNvPicPr/>
          <p:nvPr/>
        </p:nvPicPr>
        <p:blipFill>
          <a:blip r:embed="rId3"/>
          <a:srcRect/>
          <a:stretch>
            <a:fillRect/>
          </a:stretch>
        </p:blipFill>
        <p:spPr bwMode="auto">
          <a:xfrm>
            <a:off x="4929190" y="1928801"/>
            <a:ext cx="3786214" cy="37147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14290"/>
            <a:ext cx="8686800" cy="6286544"/>
          </a:xfrm>
          <a:effectLst/>
        </p:spPr>
        <p:txBody>
          <a:bodyPr>
            <a:normAutofit fontScale="90000"/>
          </a:bodyPr>
          <a:lstStyle/>
          <a:p>
            <a:r>
              <a:rPr lang="ru-RU" sz="1600" b="1" dirty="0" smtClean="0">
                <a:solidFill>
                  <a:srgbClr val="00B050"/>
                </a:solidFill>
              </a:rPr>
              <a:t>                                                                                                                                                          Приложение  1</a:t>
            </a:r>
            <a:br>
              <a:rPr lang="ru-RU" sz="1600" b="1" dirty="0" smtClean="0">
                <a:solidFill>
                  <a:srgbClr val="00B050"/>
                </a:solidFill>
              </a:rPr>
            </a:br>
            <a:r>
              <a:rPr lang="ru-RU" sz="2400" b="1" dirty="0" smtClean="0">
                <a:solidFill>
                  <a:srgbClr val="00B050"/>
                </a:solidFill>
              </a:rPr>
              <a:t/>
            </a:r>
            <a:br>
              <a:rPr lang="ru-RU" sz="2400" b="1" dirty="0" smtClean="0">
                <a:solidFill>
                  <a:srgbClr val="00B050"/>
                </a:solidFill>
              </a:rPr>
            </a:br>
            <a:r>
              <a:rPr lang="ru-RU" sz="2400" b="1" dirty="0" smtClean="0">
                <a:solidFill>
                  <a:srgbClr val="00B050"/>
                </a:solidFill>
              </a:rPr>
              <a:t> 1. Занос  </a:t>
            </a:r>
            <a:br>
              <a:rPr lang="ru-RU" sz="2400" b="1" dirty="0" smtClean="0">
                <a:solidFill>
                  <a:srgbClr val="00B050"/>
                </a:solidFill>
              </a:rPr>
            </a:br>
            <a:r>
              <a:rPr lang="ru-RU" sz="2400" dirty="0" smtClean="0"/>
              <a:t>Если вы внезапно обнаружили, что попали на гололед, нет ничего хуже, чем потерять самообладание и затормозить или резко сбросить газ. Хорошо, если вы сумеете благополучно прекратить занос, но хороший водитель умеет, кроме того, не допускать заноса: он никогда не меняет резко скорости и направления движения. </a:t>
            </a:r>
            <a:br>
              <a:rPr lang="ru-RU" sz="2400" dirty="0" smtClean="0"/>
            </a:br>
            <a:r>
              <a:rPr lang="ru-RU" sz="2400" dirty="0" smtClean="0"/>
              <a:t>Обычно занос начинается с задних колес. если машину занесло, не блокируйте колеса. Немедленно прекратите торможение и поверните колеса автомобиля в ту сторону, куда несет задние. </a:t>
            </a:r>
            <a:br>
              <a:rPr lang="ru-RU" sz="2400" dirty="0" smtClean="0"/>
            </a:br>
            <a:r>
              <a:rPr lang="ru-RU" sz="2400" dirty="0" smtClean="0"/>
              <a:t>Для </a:t>
            </a:r>
            <a:r>
              <a:rPr lang="ru-RU" sz="2400" dirty="0" err="1" smtClean="0"/>
              <a:t>избежания</a:t>
            </a:r>
            <a:r>
              <a:rPr lang="ru-RU" sz="2400" dirty="0" smtClean="0"/>
              <a:t> заноса необходимо вовремя заметить скользкое место, а так же заранее позаботиться о том, чтобы шины имели нормальный протектор тормоза - правильную регулировку.</a:t>
            </a:r>
            <a:r>
              <a:rPr lang="ru-RU" sz="1400" dirty="0" smtClean="0"/>
              <a:t/>
            </a:r>
            <a:br>
              <a:rPr lang="ru-RU" sz="1400" dirty="0" smtClean="0"/>
            </a:br>
            <a:endParaRPr lang="ru-RU"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428604"/>
            <a:ext cx="8686800" cy="6115072"/>
          </a:xfrm>
        </p:spPr>
        <p:txBody>
          <a:bodyPr>
            <a:normAutofit fontScale="90000"/>
          </a:bodyPr>
          <a:lstStyle/>
          <a:p>
            <a:r>
              <a:rPr lang="ru-RU" sz="2200" b="1" dirty="0" smtClean="0">
                <a:solidFill>
                  <a:srgbClr val="00B050"/>
                </a:solidFill>
              </a:rPr>
              <a:t> 2. Разрыв шины </a:t>
            </a:r>
            <a:r>
              <a:rPr lang="ru-RU" sz="2200" dirty="0" smtClean="0">
                <a:solidFill>
                  <a:srgbClr val="00B050"/>
                </a:solidFill>
              </a:rPr>
              <a:t/>
            </a:r>
            <a:br>
              <a:rPr lang="ru-RU" sz="2200" dirty="0" smtClean="0">
                <a:solidFill>
                  <a:srgbClr val="00B050"/>
                </a:solidFill>
              </a:rPr>
            </a:br>
            <a:r>
              <a:rPr lang="ru-RU" sz="2200" dirty="0" smtClean="0"/>
              <a:t>в движении возникает наиболее часто в жаркую погоду, при длительном движении на высокой скорости и при полной загрузке автомобиля. Причиной этого является повышение внутреннего давления воздуха в шине, как результат нагрева шины силами трения. Нередко разрыв шины приводит к ДТП. Как правило, разрывается шина, имеющая повреждения покрышки в виде сквозных порезов, </a:t>
            </a:r>
            <a:r>
              <a:rPr lang="ru-RU" sz="2200" dirty="0" err="1" smtClean="0"/>
              <a:t>завулканизированная</a:t>
            </a:r>
            <a:r>
              <a:rPr lang="ru-RU" sz="2200" dirty="0" smtClean="0"/>
              <a:t>, с заплатами или манжетами, проложенными между покрышкой и камерой. Возможен разрыв и новой шины, если давление воздуха в ней до начала движения было выше нормы. Разрыв сопровождается хлопком. При разрыве шины одного из задних колес трехосного автомобиля или двухосного с двойной ошиновкой водитель, кроме звука, часто не ощущает других признаков неисправности. При разрыве шины заднего колеса двухосного автомобиля с одинарной ошиновкой появляется </a:t>
            </a:r>
            <a:r>
              <a:rPr lang="ru-RU" sz="2200" dirty="0" err="1" smtClean="0"/>
              <a:t>повиливание</a:t>
            </a:r>
            <a:r>
              <a:rPr lang="ru-RU" sz="2200" dirty="0" smtClean="0"/>
              <a:t> автомобиля. Быстрыми, но плавными движениями руля сохранять безопасное направление движения. Крепко держите руль, уберите ногу с педали газа и дайте автомобилю двигаться прямо, пока скорость не снизится. После того как скорость упадет, слегка притормозите и остановите автомобиль. </a:t>
            </a:r>
            <a:r>
              <a:rPr lang="ru-RU" sz="1400" dirty="0" smtClean="0"/>
              <a:t/>
            </a:r>
            <a:br>
              <a:rPr lang="ru-RU" sz="1400" dirty="0" smtClean="0"/>
            </a:br>
            <a:endParaRPr lang="ru-RU"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6186510"/>
          </a:xfrm>
        </p:spPr>
        <p:txBody>
          <a:bodyPr>
            <a:noAutofit/>
          </a:bodyPr>
          <a:lstStyle/>
          <a:p>
            <a:r>
              <a:rPr lang="ru-RU" sz="2000" b="1" dirty="0" smtClean="0">
                <a:solidFill>
                  <a:srgbClr val="00B050"/>
                </a:solidFill>
              </a:rPr>
              <a:t>3. Разрыв шины переднего колеса</a:t>
            </a:r>
            <a:r>
              <a:rPr lang="ru-RU" sz="2000" dirty="0" smtClean="0">
                <a:solidFill>
                  <a:srgbClr val="00B050"/>
                </a:solidFill>
              </a:rPr>
              <a:t>  </a:t>
            </a:r>
            <a:r>
              <a:rPr lang="ru-RU" sz="2000" b="1" dirty="0" smtClean="0">
                <a:solidFill>
                  <a:srgbClr val="00B050"/>
                </a:solidFill>
              </a:rPr>
              <a:t/>
            </a:r>
            <a:br>
              <a:rPr lang="ru-RU" sz="2000" b="1" dirty="0" smtClean="0">
                <a:solidFill>
                  <a:srgbClr val="00B050"/>
                </a:solidFill>
              </a:rPr>
            </a:br>
            <a:r>
              <a:rPr lang="ru-RU" sz="2000" dirty="0" smtClean="0"/>
              <a:t>во много раз опаснее, и предотвращение ДТП в дальнейшем зависит от быстрых и четких действий водителя. Колесо поврежденной шины получает очень большое сопротивление качению. Возникшая на колесе сила стремится развернуть автомобиль в сторону поврежденной шины. На рулевом колесе ощущается сильный рывок, а затем - постоянная тяга в сторону разорванной шины. Водитель, услышав звук разорвавшейся шины и ощутив сильный рывок руля, крепко удерживает руль и быстрым поворотом его в обратную сторону старается сохранить прямолинейное движение автомобиля, не допуская выезда на полосу встречного движения. Одновременно необходимо убрать ногу с педали подачи топлива и осторожно, не выключая сцепления, притормозить автомобиль рабочим тормозом. При появлении «рыскания» автомобиля торможение его немедленно прекращается и возобновляется лишь после того, как автомобиль перестанет бросать из стороны в сторону. Если водитель в момент разрыва шины держит рулевое колесо одной рукой, то оно вырывается из руки и автомобиль теряет управление. </a:t>
            </a:r>
            <a:br>
              <a:rPr lang="ru-RU" sz="2000" dirty="0" smtClean="0"/>
            </a:br>
            <a:endParaRPr lang="ru-RU"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6257948"/>
          </a:xfrm>
        </p:spPr>
        <p:txBody>
          <a:bodyPr>
            <a:normAutofit/>
          </a:bodyPr>
          <a:lstStyle/>
          <a:p>
            <a:r>
              <a:rPr lang="ru-RU" sz="2800" dirty="0" smtClean="0">
                <a:solidFill>
                  <a:srgbClr val="00B050"/>
                </a:solidFill>
              </a:rPr>
              <a:t>4. </a:t>
            </a:r>
            <a:r>
              <a:rPr lang="ru-RU" sz="2800" b="1" dirty="0" smtClean="0">
                <a:solidFill>
                  <a:srgbClr val="00B050"/>
                </a:solidFill>
              </a:rPr>
              <a:t>При проколе шины</a:t>
            </a:r>
            <a:r>
              <a:rPr lang="ru-RU" sz="2800" dirty="0" smtClean="0">
                <a:solidFill>
                  <a:srgbClr val="00B050"/>
                </a:solidFill>
              </a:rPr>
              <a:t> </a:t>
            </a:r>
            <a:br>
              <a:rPr lang="ru-RU" sz="2800" dirty="0" smtClean="0">
                <a:solidFill>
                  <a:srgbClr val="00B050"/>
                </a:solidFill>
              </a:rPr>
            </a:br>
            <a:r>
              <a:rPr lang="ru-RU" sz="2800" dirty="0" smtClean="0"/>
              <a:t>воздух выходит из нее постепенно. Водитель может ощутить это только при повреждении одной из шин передних колес или задних на двухосных автомобилях с одинарной ошиновкой. Прокол шины заднего колеса сопровождается вилянием задней части автомобиля, прокол переднего - уводом автомобиля в сторону, хорошо ощущаемым на рулевом колесе. Дальнейшее движение автомобиля с поврежденной шиной недопустимо. Необходимо плавно остановить автомобиль, и заменить колесо. </a:t>
            </a:r>
            <a:br>
              <a:rPr lang="ru-RU" sz="2800" dirty="0" smtClean="0"/>
            </a:br>
            <a:endParaRPr lang="ru-RU"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714356"/>
            <a:ext cx="8686800" cy="5786478"/>
          </a:xfrm>
        </p:spPr>
        <p:txBody>
          <a:bodyPr>
            <a:normAutofit fontScale="25000" lnSpcReduction="20000"/>
          </a:bodyPr>
          <a:lstStyle/>
          <a:p>
            <a:endParaRPr lang="ru-RU" b="1" dirty="0" smtClean="0"/>
          </a:p>
          <a:p>
            <a:r>
              <a:rPr lang="ru-RU" b="1" dirty="0" smtClean="0"/>
              <a:t> </a:t>
            </a:r>
            <a:endParaRPr lang="ru-RU" dirty="0" smtClean="0"/>
          </a:p>
          <a:p>
            <a:pPr>
              <a:lnSpc>
                <a:spcPct val="70000"/>
              </a:lnSpc>
              <a:spcBef>
                <a:spcPts val="0"/>
              </a:spcBef>
            </a:pPr>
            <a:r>
              <a:rPr lang="ru-RU" sz="8000" b="1" dirty="0" smtClean="0">
                <a:solidFill>
                  <a:srgbClr val="002060"/>
                </a:solidFill>
              </a:rPr>
              <a:t>I.    Организационная часть </a:t>
            </a:r>
            <a:r>
              <a:rPr lang="ru-RU" sz="8000" dirty="0" smtClean="0"/>
              <a:t/>
            </a:r>
            <a:br>
              <a:rPr lang="ru-RU" sz="8000" dirty="0" smtClean="0"/>
            </a:br>
            <a:r>
              <a:rPr lang="ru-RU" sz="8000" dirty="0" smtClean="0">
                <a:latin typeface="Monotype Corsiva" pitchFamily="66" charset="0"/>
              </a:rPr>
              <a:t>       </a:t>
            </a:r>
            <a:endParaRPr lang="ru-RU" sz="800" dirty="0" smtClean="0">
              <a:latin typeface="Monotype Corsiva" pitchFamily="66" charset="0"/>
            </a:endParaRPr>
          </a:p>
          <a:p>
            <a:pPr>
              <a:lnSpc>
                <a:spcPct val="70000"/>
              </a:lnSpc>
              <a:spcBef>
                <a:spcPts val="0"/>
              </a:spcBef>
            </a:pPr>
            <a:r>
              <a:rPr lang="ru-RU" sz="800" i="1" dirty="0" smtClean="0">
                <a:latin typeface="Monotype Corsiva" pitchFamily="66" charset="0"/>
              </a:rPr>
              <a:t>                                                                       </a:t>
            </a:r>
            <a:r>
              <a:rPr lang="ru-RU" sz="8000" i="1" dirty="0" smtClean="0">
                <a:solidFill>
                  <a:srgbClr val="00B050"/>
                </a:solidFill>
                <a:latin typeface="Monotype Corsiva" pitchFamily="66" charset="0"/>
              </a:rPr>
              <a:t>1.    Проверить явку обучающихся.</a:t>
            </a:r>
          </a:p>
          <a:p>
            <a:pPr>
              <a:lnSpc>
                <a:spcPct val="120000"/>
              </a:lnSpc>
              <a:spcBef>
                <a:spcPts val="0"/>
              </a:spcBef>
            </a:pPr>
            <a:r>
              <a:rPr lang="ru-RU" sz="8000" dirty="0" smtClean="0">
                <a:solidFill>
                  <a:srgbClr val="00B050"/>
                </a:solidFill>
                <a:latin typeface="Monotype Corsiva" pitchFamily="66" charset="0"/>
              </a:rPr>
              <a:t>         2.   </a:t>
            </a:r>
            <a:r>
              <a:rPr lang="ru-RU" sz="8000" i="1" dirty="0" smtClean="0">
                <a:solidFill>
                  <a:srgbClr val="00B050"/>
                </a:solidFill>
                <a:latin typeface="Monotype Corsiva" pitchFamily="66" charset="0"/>
              </a:rPr>
              <a:t>Озвучить и записать тему урока.</a:t>
            </a:r>
            <a:r>
              <a:rPr lang="ru-RU" sz="8000" dirty="0" smtClean="0"/>
              <a:t/>
            </a:r>
            <a:br>
              <a:rPr lang="ru-RU" sz="8000" dirty="0" smtClean="0"/>
            </a:br>
            <a:r>
              <a:rPr lang="ru-RU" sz="8000" b="1" dirty="0" smtClean="0">
                <a:solidFill>
                  <a:srgbClr val="002060"/>
                </a:solidFill>
              </a:rPr>
              <a:t>II.  Актуализация.  </a:t>
            </a:r>
          </a:p>
          <a:p>
            <a:pPr>
              <a:spcBef>
                <a:spcPts val="0"/>
              </a:spcBef>
            </a:pPr>
            <a:r>
              <a:rPr lang="ru-RU" sz="8000" dirty="0" smtClean="0">
                <a:solidFill>
                  <a:srgbClr val="00B050"/>
                </a:solidFill>
              </a:rPr>
              <a:t>       </a:t>
            </a:r>
            <a:r>
              <a:rPr lang="ru-RU" sz="8000" i="1" dirty="0" smtClean="0">
                <a:solidFill>
                  <a:srgbClr val="00B050"/>
                </a:solidFill>
                <a:latin typeface="Monotype Corsiva" pitchFamily="66" charset="0"/>
              </a:rPr>
              <a:t>1.    Вступительное слово.</a:t>
            </a:r>
            <a:r>
              <a:rPr lang="ru-RU" sz="8000" dirty="0" smtClean="0"/>
              <a:t/>
            </a:r>
            <a:br>
              <a:rPr lang="ru-RU" sz="8000" dirty="0" smtClean="0"/>
            </a:br>
            <a:endParaRPr lang="ru-RU" sz="800" dirty="0" smtClean="0"/>
          </a:p>
          <a:p>
            <a:pPr>
              <a:spcBef>
                <a:spcPts val="0"/>
              </a:spcBef>
            </a:pPr>
            <a:r>
              <a:rPr lang="en-US" sz="8000" b="1" dirty="0" smtClean="0">
                <a:solidFill>
                  <a:srgbClr val="002060"/>
                </a:solidFill>
              </a:rPr>
              <a:t>I</a:t>
            </a:r>
            <a:r>
              <a:rPr lang="ru-RU" sz="8000" b="1" dirty="0" smtClean="0">
                <a:solidFill>
                  <a:srgbClr val="002060"/>
                </a:solidFill>
              </a:rPr>
              <a:t>II.    Изучение нового материала. </a:t>
            </a:r>
            <a:r>
              <a:rPr lang="ru-RU" sz="8000" dirty="0" smtClean="0"/>
              <a:t/>
            </a:r>
            <a:br>
              <a:rPr lang="ru-RU" sz="8000" dirty="0" smtClean="0"/>
            </a:br>
            <a:r>
              <a:rPr lang="ru-RU" sz="8000" dirty="0" smtClean="0"/>
              <a:t>       </a:t>
            </a:r>
            <a:r>
              <a:rPr lang="ru-RU" sz="8000" i="1" dirty="0" smtClean="0">
                <a:solidFill>
                  <a:srgbClr val="00B050"/>
                </a:solidFill>
                <a:latin typeface="Monotype Corsiva" pitchFamily="66" charset="0"/>
              </a:rPr>
              <a:t>1.    Прослушать доклады обучающихся по теме: </a:t>
            </a:r>
          </a:p>
          <a:p>
            <a:pPr>
              <a:spcBef>
                <a:spcPts val="0"/>
              </a:spcBef>
            </a:pPr>
            <a:r>
              <a:rPr lang="ru-RU" sz="8000" i="1" dirty="0" smtClean="0">
                <a:solidFill>
                  <a:srgbClr val="00B050"/>
                </a:solidFill>
                <a:latin typeface="Monotype Corsiva" pitchFamily="66" charset="0"/>
              </a:rPr>
              <a:t>              «Действие водителя в нештатных ситуациях»</a:t>
            </a:r>
          </a:p>
          <a:p>
            <a:pPr>
              <a:spcBef>
                <a:spcPts val="0"/>
              </a:spcBef>
            </a:pPr>
            <a:r>
              <a:rPr lang="ru-RU" sz="8000" i="1" dirty="0" smtClean="0">
                <a:solidFill>
                  <a:srgbClr val="00B050"/>
                </a:solidFill>
                <a:latin typeface="Monotype Corsiva" pitchFamily="66" charset="0"/>
              </a:rPr>
              <a:t>        2.   Обобщить и прокомментировать доклады , акцентировав внимание на </a:t>
            </a:r>
          </a:p>
          <a:p>
            <a:pPr>
              <a:spcBef>
                <a:spcPts val="0"/>
              </a:spcBef>
            </a:pPr>
            <a:r>
              <a:rPr lang="ru-RU" sz="8000" i="1" dirty="0" smtClean="0">
                <a:solidFill>
                  <a:srgbClr val="00B050"/>
                </a:solidFill>
                <a:latin typeface="Monotype Corsiva" pitchFamily="66" charset="0"/>
              </a:rPr>
              <a:t>              наиболее  актуальных  моментах  докладов.</a:t>
            </a:r>
          </a:p>
          <a:p>
            <a:pPr>
              <a:spcBef>
                <a:spcPts val="0"/>
              </a:spcBef>
            </a:pPr>
            <a:r>
              <a:rPr lang="ru-RU" sz="8000" dirty="0" smtClean="0"/>
              <a:t> </a:t>
            </a:r>
            <a:r>
              <a:rPr lang="en-US" sz="8000" b="1" dirty="0" smtClean="0">
                <a:solidFill>
                  <a:srgbClr val="002060"/>
                </a:solidFill>
              </a:rPr>
              <a:t>IV</a:t>
            </a:r>
            <a:r>
              <a:rPr lang="ru-RU" sz="8000" b="1" dirty="0" smtClean="0">
                <a:solidFill>
                  <a:srgbClr val="002060"/>
                </a:solidFill>
              </a:rPr>
              <a:t>. Этап закрепления учебной информации по разделу.   </a:t>
            </a:r>
            <a:r>
              <a:rPr lang="ru-RU" sz="8000" b="1" dirty="0" smtClean="0"/>
              <a:t> </a:t>
            </a:r>
          </a:p>
          <a:p>
            <a:pPr>
              <a:spcBef>
                <a:spcPts val="0"/>
              </a:spcBef>
            </a:pPr>
            <a:r>
              <a:rPr lang="ru-RU" sz="8000" dirty="0" smtClean="0">
                <a:solidFill>
                  <a:srgbClr val="00B050"/>
                </a:solidFill>
              </a:rPr>
              <a:t>       </a:t>
            </a:r>
            <a:r>
              <a:rPr lang="ru-RU" sz="8000" i="1" dirty="0" smtClean="0">
                <a:solidFill>
                  <a:srgbClr val="00B050"/>
                </a:solidFill>
                <a:latin typeface="Monotype Corsiva" pitchFamily="66" charset="0"/>
              </a:rPr>
              <a:t>1.  Самостоятельная работа обучающихся. (решение тестов по курсу </a:t>
            </a:r>
          </a:p>
          <a:p>
            <a:pPr>
              <a:spcBef>
                <a:spcPts val="0"/>
              </a:spcBef>
            </a:pPr>
            <a:r>
              <a:rPr lang="ru-RU" sz="8000" i="1" dirty="0" smtClean="0">
                <a:solidFill>
                  <a:srgbClr val="00B050"/>
                </a:solidFill>
                <a:latin typeface="Monotype Corsiva" pitchFamily="66" charset="0"/>
              </a:rPr>
              <a:t>             «Основы безопасности дорожного движения»)</a:t>
            </a:r>
          </a:p>
          <a:p>
            <a:pPr>
              <a:spcBef>
                <a:spcPts val="0"/>
              </a:spcBef>
            </a:pPr>
            <a:r>
              <a:rPr lang="en-US" sz="8000" b="1" dirty="0" smtClean="0">
                <a:solidFill>
                  <a:srgbClr val="002060"/>
                </a:solidFill>
              </a:rPr>
              <a:t>V</a:t>
            </a:r>
            <a:r>
              <a:rPr lang="ru-RU" sz="8000" b="1" dirty="0" smtClean="0">
                <a:solidFill>
                  <a:srgbClr val="002060"/>
                </a:solidFill>
              </a:rPr>
              <a:t>.  Этап контроля:</a:t>
            </a:r>
          </a:p>
          <a:p>
            <a:pPr>
              <a:spcBef>
                <a:spcPts val="0"/>
              </a:spcBef>
            </a:pPr>
            <a:r>
              <a:rPr lang="ru-RU" sz="8000" i="1" dirty="0" smtClean="0">
                <a:solidFill>
                  <a:srgbClr val="00B050"/>
                </a:solidFill>
              </a:rPr>
              <a:t>       </a:t>
            </a:r>
            <a:r>
              <a:rPr lang="ru-RU" sz="8000" i="1" dirty="0" smtClean="0">
                <a:solidFill>
                  <a:srgbClr val="00B050"/>
                </a:solidFill>
                <a:latin typeface="Monotype Corsiva" pitchFamily="66" charset="0"/>
              </a:rPr>
              <a:t>1.    Проверка заданий.</a:t>
            </a:r>
          </a:p>
          <a:p>
            <a:pPr>
              <a:spcBef>
                <a:spcPts val="0"/>
              </a:spcBef>
            </a:pPr>
            <a:r>
              <a:rPr lang="ru-RU" sz="8000" i="1" dirty="0" smtClean="0">
                <a:solidFill>
                  <a:srgbClr val="00B050"/>
                </a:solidFill>
                <a:latin typeface="Monotype Corsiva" pitchFamily="66" charset="0"/>
              </a:rPr>
              <a:t>        2.    Подведение итогов.</a:t>
            </a:r>
          </a:p>
          <a:p>
            <a:pPr>
              <a:spcBef>
                <a:spcPts val="0"/>
              </a:spcBef>
            </a:pPr>
            <a:r>
              <a:rPr lang="en-US" sz="8000" b="1" dirty="0" smtClean="0">
                <a:solidFill>
                  <a:srgbClr val="002060"/>
                </a:solidFill>
              </a:rPr>
              <a:t>VI</a:t>
            </a:r>
            <a:r>
              <a:rPr lang="ru-RU" sz="8000" b="1" dirty="0" smtClean="0">
                <a:solidFill>
                  <a:srgbClr val="002060"/>
                </a:solidFill>
              </a:rPr>
              <a:t>.  Домашнее задание: </a:t>
            </a:r>
            <a:r>
              <a:rPr lang="ru-RU" sz="8000" dirty="0" smtClean="0">
                <a:solidFill>
                  <a:srgbClr val="00B050"/>
                </a:solidFill>
                <a:latin typeface="Monotype Corsiva" pitchFamily="66" charset="0"/>
              </a:rPr>
              <a:t>(Повторение пройденного материала. Подготовка к </a:t>
            </a:r>
          </a:p>
          <a:p>
            <a:pPr>
              <a:spcBef>
                <a:spcPts val="0"/>
              </a:spcBef>
            </a:pPr>
            <a:r>
              <a:rPr lang="ru-RU" sz="1400" dirty="0" smtClean="0">
                <a:solidFill>
                  <a:srgbClr val="00B050"/>
                </a:solidFill>
                <a:latin typeface="Monotype Corsiva" pitchFamily="66" charset="0"/>
              </a:rPr>
              <a:t>                          </a:t>
            </a:r>
            <a:r>
              <a:rPr lang="ru-RU" sz="8000" dirty="0" smtClean="0">
                <a:solidFill>
                  <a:srgbClr val="00B050"/>
                </a:solidFill>
                <a:latin typeface="Monotype Corsiva" pitchFamily="66" charset="0"/>
              </a:rPr>
              <a:t>        итоговому занятию по курсу  «Основы безопасности дорожного движения»)</a:t>
            </a:r>
          </a:p>
          <a:p>
            <a:pPr>
              <a:spcBef>
                <a:spcPts val="0"/>
              </a:spcBef>
            </a:pPr>
            <a:r>
              <a:rPr lang="en-US" sz="8000" b="1" dirty="0" smtClean="0">
                <a:solidFill>
                  <a:srgbClr val="002060"/>
                </a:solidFill>
              </a:rPr>
              <a:t>VII.  </a:t>
            </a:r>
            <a:r>
              <a:rPr lang="ru-RU" sz="8000" b="1" dirty="0" smtClean="0">
                <a:solidFill>
                  <a:srgbClr val="002060"/>
                </a:solidFill>
              </a:rPr>
              <a:t>Рефлексия:</a:t>
            </a:r>
            <a:r>
              <a:rPr lang="ru-RU" sz="8000" dirty="0" smtClean="0"/>
              <a:t>(</a:t>
            </a:r>
            <a:r>
              <a:rPr lang="ru-RU" sz="8000" dirty="0" smtClean="0">
                <a:solidFill>
                  <a:srgbClr val="00B050"/>
                </a:solidFill>
                <a:latin typeface="Monotype Corsiva" pitchFamily="66" charset="0"/>
              </a:rPr>
              <a:t>самооценка обучающихся о глубине полученных знаний и </a:t>
            </a:r>
          </a:p>
          <a:p>
            <a:pPr>
              <a:spcBef>
                <a:spcPts val="0"/>
              </a:spcBef>
            </a:pPr>
            <a:r>
              <a:rPr lang="ru-RU" sz="8000" dirty="0" smtClean="0">
                <a:solidFill>
                  <a:srgbClr val="00B050"/>
                </a:solidFill>
                <a:latin typeface="Monotype Corsiva" pitchFamily="66" charset="0"/>
              </a:rPr>
              <a:t>            объеме  усвоенного материала,  выраженная в виде картинки</a:t>
            </a:r>
            <a:r>
              <a:rPr lang="ru-RU" sz="8000" dirty="0" smtClean="0">
                <a:solidFill>
                  <a:srgbClr val="00B050"/>
                </a:solidFill>
              </a:rPr>
              <a:t>)</a:t>
            </a:r>
          </a:p>
          <a:p>
            <a:pPr>
              <a:spcBef>
                <a:spcPts val="0"/>
              </a:spcBef>
            </a:pPr>
            <a:r>
              <a:rPr lang="ru-RU" sz="8000" dirty="0" smtClean="0"/>
              <a:t> </a:t>
            </a:r>
          </a:p>
          <a:p>
            <a:r>
              <a:rPr lang="ru-RU" dirty="0" smtClean="0"/>
              <a:t>  </a:t>
            </a:r>
            <a:br>
              <a:rPr lang="ru-RU" dirty="0" smtClean="0"/>
            </a:br>
            <a:endParaRPr lang="ru-RU" dirty="0" smtClean="0"/>
          </a:p>
          <a:p>
            <a:endParaRPr lang="ru-RU" dirty="0"/>
          </a:p>
        </p:txBody>
      </p:sp>
      <p:sp>
        <p:nvSpPr>
          <p:cNvPr id="4" name="Прямоугольник 3"/>
          <p:cNvSpPr/>
          <p:nvPr/>
        </p:nvSpPr>
        <p:spPr>
          <a:xfrm>
            <a:off x="1071538" y="142852"/>
            <a:ext cx="7429552" cy="461665"/>
          </a:xfrm>
          <a:prstGeom prst="rect">
            <a:avLst/>
          </a:prstGeom>
        </p:spPr>
        <p:txBody>
          <a:bodyPr wrap="square">
            <a:spAutoFit/>
          </a:bodyPr>
          <a:lstStyle/>
          <a:p>
            <a:pPr algn="ctr"/>
            <a:r>
              <a:rPr lang="ru-RU" sz="2400" b="1" i="1" dirty="0" smtClean="0">
                <a:solidFill>
                  <a:srgbClr val="002060"/>
                </a:solidFill>
              </a:rPr>
              <a:t>План урока.</a:t>
            </a:r>
            <a:endParaRPr lang="ru-RU" sz="2400" dirty="0">
              <a:solidFill>
                <a:srgbClr val="00206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6115072"/>
          </a:xfrm>
        </p:spPr>
        <p:txBody>
          <a:bodyPr>
            <a:normAutofit fontScale="90000"/>
          </a:bodyPr>
          <a:lstStyle/>
          <a:p>
            <a:r>
              <a:rPr lang="ru-RU" sz="2200" b="1" dirty="0" smtClean="0">
                <a:solidFill>
                  <a:srgbClr val="00B050"/>
                </a:solidFill>
              </a:rPr>
              <a:t>5. Торможение в критической ситуации</a:t>
            </a:r>
            <a:r>
              <a:rPr lang="ru-RU" sz="2200" dirty="0" smtClean="0">
                <a:solidFill>
                  <a:srgbClr val="00B050"/>
                </a:solidFill>
              </a:rPr>
              <a:t> </a:t>
            </a:r>
            <a:r>
              <a:rPr lang="ru-RU" sz="2200" b="1" dirty="0" smtClean="0">
                <a:solidFill>
                  <a:srgbClr val="00B050"/>
                </a:solidFill>
              </a:rPr>
              <a:t/>
            </a:r>
            <a:br>
              <a:rPr lang="ru-RU" sz="2200" b="1" dirty="0" smtClean="0">
                <a:solidFill>
                  <a:srgbClr val="00B050"/>
                </a:solidFill>
              </a:rPr>
            </a:br>
            <a:r>
              <a:rPr lang="ru-RU" sz="2200" b="1" dirty="0" smtClean="0">
                <a:solidFill>
                  <a:srgbClr val="00B050"/>
                </a:solidFill>
              </a:rPr>
              <a:t/>
            </a:r>
            <a:br>
              <a:rPr lang="ru-RU" sz="2200" b="1" dirty="0" smtClean="0">
                <a:solidFill>
                  <a:srgbClr val="00B050"/>
                </a:solidFill>
              </a:rPr>
            </a:br>
            <a:r>
              <a:rPr lang="ru-RU" sz="2200" dirty="0" smtClean="0"/>
              <a:t>выполняется комбинированно, т.е. рабочим тормозом и двигателем, не включая сцепления. Изменение направления движения достигается поворотом рулевого колеса на такой угол, который обеспечивает объезд возникшего препятствия (пешехода). Нередко обстановка требует одновременно торможения и изменения направления движения. Однако сочетание этих примеров особенно на скользкой дороге, может привести к потере устойчивости автомобиля, к заносу и даже к опрокидыванию. Поэтому водитель должен учитывать эту вероятность и соизмерять свои действия в соответствии с обстановкой. Если избежать происшествия невозможно, водитель обязан сохранить самообладание и принять все меры для того, чтобы снизить тяжесть его последствий. К сожалению, иногда аварийная ситуация вызывает у него страх. В испуге водитель теряет способность поступать правильно, у него увеличивается время реакции, кровяное давление повышается на 30% и более. </a:t>
            </a:r>
            <a:r>
              <a:rPr lang="ru-RU" sz="2000" dirty="0" smtClean="0"/>
              <a:t/>
            </a:r>
            <a:br>
              <a:rPr lang="ru-RU" sz="2000" dirty="0" smtClean="0"/>
            </a:br>
            <a:r>
              <a:rPr lang="ru-RU" sz="2000" dirty="0" smtClean="0"/>
              <a:t/>
            </a:r>
            <a:br>
              <a:rPr lang="ru-RU" sz="2000" dirty="0" smtClean="0"/>
            </a:br>
            <a:endParaRPr lang="ru-RU"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6186510"/>
          </a:xfrm>
        </p:spPr>
        <p:txBody>
          <a:bodyPr>
            <a:normAutofit fontScale="90000"/>
          </a:bodyPr>
          <a:lstStyle/>
          <a:p>
            <a:r>
              <a:rPr lang="ru-RU" sz="2000" b="1" dirty="0" smtClean="0">
                <a:solidFill>
                  <a:srgbClr val="00B050"/>
                </a:solidFill>
              </a:rPr>
              <a:t>6.</a:t>
            </a:r>
            <a:r>
              <a:rPr lang="ru-RU" sz="2000" dirty="0" smtClean="0">
                <a:solidFill>
                  <a:srgbClr val="00B050"/>
                </a:solidFill>
              </a:rPr>
              <a:t> </a:t>
            </a:r>
            <a:r>
              <a:rPr lang="ru-RU" sz="2000" b="1" dirty="0" smtClean="0">
                <a:solidFill>
                  <a:srgbClr val="00B050"/>
                </a:solidFill>
              </a:rPr>
              <a:t>Самый тяжелый вид происшествия - фронтальное столкновение транспортных средств </a:t>
            </a:r>
            <a:r>
              <a:rPr lang="ru-RU" sz="2000" dirty="0" smtClean="0">
                <a:solidFill>
                  <a:srgbClr val="00B050"/>
                </a:solidFill>
              </a:rPr>
              <a:t/>
            </a:r>
            <a:br>
              <a:rPr lang="ru-RU" sz="2000" dirty="0" smtClean="0">
                <a:solidFill>
                  <a:srgbClr val="00B050"/>
                </a:solidFill>
              </a:rPr>
            </a:br>
            <a:r>
              <a:rPr lang="ru-RU" sz="2000" dirty="0" smtClean="0"/>
              <a:t>Статистика показывает, что фронтальные столкновения автомобилей на дорогах составляют 70% всех столкновений. Скорость и энергия обеих машин суммируются, и последствия такого столкновения бывают крайне тяжелыми. Даже суммарная скорость 40 км/ч неизбежно приводит к травмам людей, находящихся в машине, и к повреждениям автомобилей. </a:t>
            </a:r>
            <a:br>
              <a:rPr lang="ru-RU" sz="2000" dirty="0" smtClean="0"/>
            </a:br>
            <a:r>
              <a:rPr lang="ru-RU" sz="2000" dirty="0" smtClean="0"/>
              <a:t>Водитель должен сделать все, чтобы избежать фронтального столкновения. Он должен направить машину в правую сторону от дороги, через кювет, в кустарник, на забор, даже на дерево, но только не навстречу движущейся машине. </a:t>
            </a:r>
            <a:br>
              <a:rPr lang="ru-RU" sz="2000" dirty="0" smtClean="0"/>
            </a:br>
            <a:r>
              <a:rPr lang="ru-RU" sz="2000" dirty="0" smtClean="0"/>
              <a:t>Если избежать столкновения нет возможности, водитель должен сделать его боковым, скользящим, последствия которого не такие тяжелые, как фронтального. </a:t>
            </a:r>
            <a:br>
              <a:rPr lang="ru-RU" sz="2000" dirty="0" smtClean="0"/>
            </a:br>
            <a:r>
              <a:rPr lang="ru-RU" sz="2000" dirty="0" smtClean="0"/>
              <a:t>Недопустимо в критическую минуту попытаться покинуть автомобиль, открыть дверь и выпрыгнуть. Чаще всего это заканчивается трагически: водитель попадает под колеса или машина при опрокидываний придавливает его. Водитель до конца должен оставаться на своем месте. Если удар неизбежен, то необходимо препятствовать своему перемещению вперед и оберегать голову, для этого нужно упереться ногами в пол, а голову наклонить вперед между рук, покрепче ухватиться за руль и напрячь все мышцы. </a:t>
            </a:r>
            <a:br>
              <a:rPr lang="ru-RU" sz="2000" dirty="0" smtClean="0"/>
            </a:br>
            <a:r>
              <a:rPr lang="ru-RU" sz="2000" dirty="0" smtClean="0"/>
              <a:t/>
            </a:r>
            <a:br>
              <a:rPr lang="ru-RU" sz="2000" dirty="0" smtClean="0"/>
            </a:br>
            <a:endParaRPr lang="ru-RU"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500042"/>
            <a:ext cx="8686800" cy="6186510"/>
          </a:xfrm>
        </p:spPr>
        <p:txBody>
          <a:bodyPr>
            <a:noAutofit/>
          </a:bodyPr>
          <a:lstStyle/>
          <a:p>
            <a:r>
              <a:rPr lang="ru-RU" sz="1400" b="1" dirty="0" smtClean="0">
                <a:solidFill>
                  <a:srgbClr val="00B050"/>
                </a:solidFill>
              </a:rPr>
              <a:t> 7.  Отрыв колеса от тормозного барабана </a:t>
            </a:r>
            <a:br>
              <a:rPr lang="ru-RU" sz="1400" b="1" dirty="0" smtClean="0">
                <a:solidFill>
                  <a:srgbClr val="00B050"/>
                </a:solidFill>
              </a:rPr>
            </a:br>
            <a:r>
              <a:rPr lang="ru-RU" sz="1400" b="1" dirty="0" smtClean="0">
                <a:solidFill>
                  <a:srgbClr val="00B050"/>
                </a:solidFill>
              </a:rPr>
              <a:t/>
            </a:r>
            <a:br>
              <a:rPr lang="ru-RU" sz="1400" b="1" dirty="0" smtClean="0">
                <a:solidFill>
                  <a:srgbClr val="00B050"/>
                </a:solidFill>
              </a:rPr>
            </a:br>
            <a:r>
              <a:rPr lang="ru-RU" sz="1400" dirty="0" smtClean="0"/>
              <a:t>возможен при недостаточной затяжке гаек диска колеса. Признаками слабого крепления колеса являются характерный стук, прослушиваемый на небольшой скорости, виляние колеса, видимое со стороны. Если переднее колесо закреплено слабо, то на рулевом колесе ощущаются толчки, особенно при повороте машины. На большой скорости движения стук, виляние колеса и толчки на руле почти не наблюдаются. Такое колесо может соскочить с тормозного барабана и покатиться вперед или в сторону. Машина получает удар, как при наезде на пороговое препятствие, а при отрыве переднего колеса, кроме того, наклоняется в сторону соскочившего колеса. </a:t>
            </a:r>
            <a:br>
              <a:rPr lang="ru-RU" sz="1400" dirty="0" smtClean="0"/>
            </a:br>
            <a:r>
              <a:rPr lang="ru-RU" sz="1400" dirty="0" smtClean="0"/>
              <a:t>Тормозной барабан без колеса или ступица без колеса, катясь по дороге, создают большое сопротивление качению, при этом возникает момент, который стремится развернуть машину в сторону соскочившего колеса, при отрыве левого колеса - на полосу встречного движения. Рулевое колесо резко и с большим усилием стремится вывернуться. Возникает угроза столкновения с транспортными средствами, наезда на стоящие машины, пешеходов. В этой ситуации водитель должен удержать машину на своей полосе и возможно быстрее ее остановить быстро поворачивая рулевое колесо в сторону, обратную уводу машины, и, почувствовав, что при этом положении рулевого колеса автомобиль движется прямо, продолжает крепко держать его до полной остановки машины. Правую ногу переносит на педаль рабочего тормоза и плавно тормозит. Резко тормозить в этих случаях нельзя. Ели до отрыва колеса водитель держал руль небрежно, одной рукой и скорость движения была большая, то рулевое колесо обычно вырывается из его руки, автомобиль становится неуправляемым и дело кончается </a:t>
            </a:r>
            <a:r>
              <a:rPr lang="ru-RU" sz="1400" dirty="0" err="1" smtClean="0"/>
              <a:t>дорожно</a:t>
            </a:r>
            <a:r>
              <a:rPr lang="ru-RU" sz="1400" dirty="0" smtClean="0"/>
              <a:t> - транспортным происшествием. Очень опасно сорвавшееся колесо. При качении оно обладает большим моментом инерции и может нанести серьезный ущерб встречным и стоящим транспортным средствам, травмы - пешеходам. </a:t>
            </a:r>
            <a:br>
              <a:rPr lang="ru-RU" sz="1400" dirty="0" smtClean="0"/>
            </a:br>
            <a:r>
              <a:rPr lang="ru-RU" sz="1400" dirty="0" smtClean="0"/>
              <a:t>Катящееся колесо останавливается ударом ноги со стороны.</a:t>
            </a:r>
            <a:endParaRPr lang="ru-RU" sz="1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6115072"/>
          </a:xfrm>
        </p:spPr>
        <p:txBody>
          <a:bodyPr>
            <a:noAutofit/>
          </a:bodyPr>
          <a:lstStyle/>
          <a:p>
            <a:r>
              <a:rPr lang="ru-RU" sz="2000" dirty="0" smtClean="0"/>
              <a:t> </a:t>
            </a:r>
            <a:r>
              <a:rPr lang="ru-RU" sz="2000" b="1" dirty="0" smtClean="0">
                <a:solidFill>
                  <a:srgbClr val="00B050"/>
                </a:solidFill>
              </a:rPr>
              <a:t>8. Отрыв переднего колеса вместе со ступицей</a:t>
            </a:r>
            <a:r>
              <a:rPr lang="ru-RU" sz="2000" dirty="0" smtClean="0"/>
              <a:t> </a:t>
            </a:r>
            <a:r>
              <a:rPr lang="ru-RU" sz="2000" b="1" dirty="0" smtClean="0">
                <a:solidFill>
                  <a:srgbClr val="00B050"/>
                </a:solidFill>
              </a:rPr>
              <a:t/>
            </a:r>
            <a:br>
              <a:rPr lang="ru-RU" sz="2000" b="1" dirty="0" smtClean="0">
                <a:solidFill>
                  <a:srgbClr val="00B050"/>
                </a:solidFill>
              </a:rPr>
            </a:br>
            <a:r>
              <a:rPr lang="ru-RU" sz="2000" b="1" dirty="0" smtClean="0"/>
              <a:t> </a:t>
            </a:r>
            <a:r>
              <a:rPr lang="ru-RU" sz="2000" dirty="0" smtClean="0"/>
              <a:t>возможен на автомобилях с ведущим передним мостом как результат крайне небрежной затяжки гайки крепления и регулировки подшипников ступицы. Признаком ослабления гайки и разрушения подшипников является виляние колеса, видимое со стороны и сопровождаемое иногда характерным скрипом. При отрыве колеса водитель, как в рассмотренном выше случае, ощущает удар, резкий рывок рулевого колеса и наклон автомобиля в сторону. Действия водителя также направлены прежде всего на удержание автомобиля на своей полосе движения и плавную его остановку. Однако здесь опасно торможение и его надо выполнять очень аккуратно. На автомобилях с гидроприводом тормозов тормозная жидкость из колесного цилиндра оторвавшегося колеса может попасть на дорогу. Попав на дорогу, под заднее колесо в момент торможения, неизбежно вызовет занос автомобиля. На автомобилях с </a:t>
            </a:r>
            <a:r>
              <a:rPr lang="ru-RU" sz="2000" dirty="0" err="1" smtClean="0"/>
              <a:t>пневмоприводом</a:t>
            </a:r>
            <a:r>
              <a:rPr lang="ru-RU" sz="2000" dirty="0" smtClean="0"/>
              <a:t> отрыв колеса приводит к повреждению узлов привода и утечке воздуха из него. Поэтому применение рабочего тормоза весьма опасно и автомобиль лучше останавливать стояночным тормозом или тормозами не пользоваться совсем. </a:t>
            </a:r>
            <a:br>
              <a:rPr lang="ru-RU" sz="2000" dirty="0" smtClean="0"/>
            </a:br>
            <a:endParaRPr lang="ru-RU"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6115072"/>
          </a:xfrm>
        </p:spPr>
        <p:txBody>
          <a:bodyPr>
            <a:noAutofit/>
          </a:bodyPr>
          <a:lstStyle/>
          <a:p>
            <a:r>
              <a:rPr lang="ru-RU" sz="2000" dirty="0" smtClean="0">
                <a:solidFill>
                  <a:srgbClr val="00B050"/>
                </a:solidFill>
              </a:rPr>
              <a:t> </a:t>
            </a:r>
            <a:r>
              <a:rPr lang="ru-RU" sz="2000" b="1" dirty="0" smtClean="0">
                <a:solidFill>
                  <a:srgbClr val="00B050"/>
                </a:solidFill>
              </a:rPr>
              <a:t>9. Отрыв продольной тяги привода рулевого управления</a:t>
            </a:r>
            <a:r>
              <a:rPr lang="ru-RU" sz="2000" dirty="0" smtClean="0">
                <a:solidFill>
                  <a:srgbClr val="00B050"/>
                </a:solidFill>
              </a:rPr>
              <a:t> </a:t>
            </a:r>
            <a:r>
              <a:rPr lang="ru-RU" sz="2000" dirty="0" smtClean="0"/>
              <a:t>возможен вследствие износа, неправильной регулировки и сборки шаровых шарниров. Предварительных признаков отказа не бывает. Отрыв происходит мгновенно. В момент отрыва водитель чувствует небольшой толчок на рулевом колесе. Автомобиль на повороты рулевого колеса не реагирует. Опасность заключается в том, что передние управляемые колеса стали неуправляемыми и в любой момент могут повернуться на предельный угол поворота. На большой скорости это всегда грозит опрокидыванием, на малой - столкновением или наездом. Основная задача водителя - остановить автомобиль. Резко тормозить в это время нельзя, т.к. если колеса при этом повернутся на предельный угол, то опрокидывание неизбежно. Водитель гасит скорость, убрав ногу с педали подачи топлива и выключив передачу. Когда скорость упадет до 20-30 км/ч, водитель тормозит рабочим тормозом. Однако, если в момент отрыва продольной тяги автомобиль движется на препятствие или на другое ТС, применяется экстренное торможение. </a:t>
            </a:r>
            <a:br>
              <a:rPr lang="ru-RU" sz="2000" dirty="0" smtClean="0"/>
            </a:br>
            <a:endParaRPr lang="ru-RU"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6186510"/>
          </a:xfrm>
        </p:spPr>
        <p:txBody>
          <a:bodyPr>
            <a:normAutofit fontScale="90000"/>
          </a:bodyPr>
          <a:lstStyle/>
          <a:p>
            <a:r>
              <a:rPr lang="ru-RU" sz="2800" b="1" dirty="0" smtClean="0"/>
              <a:t/>
            </a:r>
            <a:br>
              <a:rPr lang="ru-RU" sz="2800" b="1" dirty="0" smtClean="0"/>
            </a:br>
            <a:r>
              <a:rPr lang="ru-RU" sz="2800" b="1" dirty="0" smtClean="0">
                <a:solidFill>
                  <a:srgbClr val="00B050"/>
                </a:solidFill>
              </a:rPr>
              <a:t> 10</a:t>
            </a:r>
            <a:r>
              <a:rPr lang="ru-RU" sz="2800" dirty="0" smtClean="0">
                <a:solidFill>
                  <a:srgbClr val="00B050"/>
                </a:solidFill>
              </a:rPr>
              <a:t>. </a:t>
            </a:r>
            <a:r>
              <a:rPr lang="ru-RU" sz="2800" b="1" dirty="0" smtClean="0">
                <a:solidFill>
                  <a:srgbClr val="00B050"/>
                </a:solidFill>
              </a:rPr>
              <a:t>Обрыв карданного вала происходит вследствие ослабления его крепления </a:t>
            </a:r>
            <a:r>
              <a:rPr lang="ru-RU" sz="2800" dirty="0" smtClean="0">
                <a:solidFill>
                  <a:srgbClr val="00B050"/>
                </a:solidFill>
              </a:rPr>
              <a:t/>
            </a:r>
            <a:br>
              <a:rPr lang="ru-RU" sz="2800" dirty="0" smtClean="0">
                <a:solidFill>
                  <a:srgbClr val="00B050"/>
                </a:solidFill>
              </a:rPr>
            </a:br>
            <a:r>
              <a:rPr lang="ru-RU" sz="2800" dirty="0" smtClean="0">
                <a:solidFill>
                  <a:srgbClr val="00B050"/>
                </a:solidFill>
              </a:rPr>
              <a:t> </a:t>
            </a:r>
            <a:r>
              <a:rPr lang="ru-RU" sz="2700" dirty="0" smtClean="0"/>
              <a:t>Признаком ослабления крепления вала является вибрация корпуса автомобиля. При обрыве переднего конца вал может воткнуться в дорогу, и автомобиль получит резкий толчок, который подбросит машину, а на большой скорости может привести к опрокидыванию. Почувствовав толчок, водитель должен принять меры к удержанию машины на полосе движения и к немедленной остановке. </a:t>
            </a:r>
            <a:br>
              <a:rPr lang="ru-RU" sz="2700" dirty="0" smtClean="0"/>
            </a:br>
            <a:r>
              <a:rPr lang="ru-RU" sz="2700" dirty="0" smtClean="0"/>
              <a:t>При обрыве заднего конца вала заднего моста вал продолжает вращение с большой частотой и, как хлыстом, бьет в раму и корпус машины, что сопровождается большим шумом внизу машины. Оторвавшийся вал может разрушить привод рабочего тормоза и нанести другие повреждения. Машину следует немедленно остановить. </a:t>
            </a:r>
            <a:br>
              <a:rPr lang="ru-RU" sz="2700" dirty="0" smtClean="0"/>
            </a:br>
            <a:r>
              <a:rPr lang="ru-RU" sz="2000" dirty="0" smtClean="0"/>
              <a:t/>
            </a:r>
            <a:br>
              <a:rPr lang="ru-RU" sz="2000" dirty="0" smtClean="0"/>
            </a:br>
            <a:r>
              <a:rPr lang="ru-RU" sz="2000" b="1" dirty="0" smtClean="0"/>
              <a:t> </a:t>
            </a:r>
            <a:r>
              <a:rPr lang="ru-RU" sz="2000" dirty="0" smtClean="0"/>
              <a:t/>
            </a:r>
            <a:br>
              <a:rPr lang="ru-RU" sz="2000" dirty="0" smtClean="0"/>
            </a:br>
            <a:endParaRPr lang="ru-RU"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0"/>
            <a:ext cx="8543924" cy="6643710"/>
          </a:xfrm>
        </p:spPr>
        <p:txBody>
          <a:bodyPr>
            <a:normAutofit fontScale="90000"/>
          </a:bodyPr>
          <a:lstStyle/>
          <a:p>
            <a:r>
              <a:rPr lang="ru-RU" sz="1400" b="1" dirty="0" smtClean="0"/>
              <a:t>                                         </a:t>
            </a:r>
            <a:br>
              <a:rPr lang="ru-RU" sz="1400" b="1" dirty="0" smtClean="0"/>
            </a:br>
            <a:r>
              <a:rPr lang="ru-RU" sz="1400" b="1" dirty="0" smtClean="0"/>
              <a:t/>
            </a:r>
            <a:br>
              <a:rPr lang="ru-RU" sz="1400" b="1" dirty="0" smtClean="0"/>
            </a:br>
            <a:r>
              <a:rPr lang="ru-RU" sz="900" b="1" dirty="0" smtClean="0">
                <a:latin typeface="Times New Roman" pitchFamily="18" charset="0"/>
                <a:cs typeface="Times New Roman" pitchFamily="18" charset="0"/>
              </a:rPr>
              <a:t>                          </a:t>
            </a:r>
            <a:r>
              <a:rPr lang="ru-RU" sz="1300" b="1" dirty="0" smtClean="0">
                <a:solidFill>
                  <a:srgbClr val="0070C0"/>
                </a:solidFill>
                <a:latin typeface="Times New Roman" pitchFamily="18" charset="0"/>
                <a:cs typeface="Times New Roman" pitchFamily="18" charset="0"/>
              </a:rPr>
              <a:t>Тесты по курсу основы безопасности дорожного движения. </a:t>
            </a:r>
            <a:r>
              <a:rPr lang="ru-RU" sz="900" b="1" dirty="0" smtClean="0">
                <a:solidFill>
                  <a:srgbClr val="0070C0"/>
                </a:solidFill>
                <a:latin typeface="Times New Roman" pitchFamily="18" charset="0"/>
                <a:cs typeface="Times New Roman" pitchFamily="18" charset="0"/>
              </a:rPr>
              <a:t>                                             </a:t>
            </a:r>
            <a:r>
              <a:rPr lang="ru-RU" sz="900" b="1" dirty="0" smtClean="0">
                <a:solidFill>
                  <a:srgbClr val="00B050"/>
                </a:solidFill>
                <a:latin typeface="Times New Roman" pitchFamily="18" charset="0"/>
                <a:cs typeface="Times New Roman" pitchFamily="18" charset="0"/>
              </a:rPr>
              <a:t>Приложение  2</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ru-RU" sz="900" b="1" dirty="0" smtClean="0">
                <a:solidFill>
                  <a:srgbClr val="0070C0"/>
                </a:solidFill>
                <a:latin typeface="Times New Roman" pitchFamily="18" charset="0"/>
                <a:cs typeface="Times New Roman" pitchFamily="18" charset="0"/>
              </a:rPr>
              <a:t>Вопрос 1 </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ru-RU" sz="900" b="1" dirty="0" smtClean="0">
                <a:solidFill>
                  <a:srgbClr val="C00000"/>
                </a:solidFill>
                <a:latin typeface="Times New Roman" pitchFamily="18" charset="0"/>
                <a:cs typeface="Times New Roman" pitchFamily="18" charset="0"/>
              </a:rPr>
              <a:t>Государственный учет показателей состояния безопасности дорожного движения по количеству пострадавших в дорожно-транспортных происшествиях граждан возложен …</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1. на органы внутренних дел</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2. на медицинские учреждения (независимо от формы собственности) и органы внутренних дел</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3. на органы юстиции</a:t>
            </a:r>
            <a:br>
              <a:rPr lang="ru-RU" sz="900" dirty="0" smtClean="0">
                <a:latin typeface="Times New Roman" pitchFamily="18" charset="0"/>
                <a:cs typeface="Times New Roman" pitchFamily="18" charset="0"/>
              </a:rPr>
            </a:br>
            <a:r>
              <a:rPr lang="ru-RU" sz="900" b="1" dirty="0" smtClean="0">
                <a:solidFill>
                  <a:srgbClr val="0070C0"/>
                </a:solidFill>
                <a:latin typeface="Times New Roman" pitchFamily="18" charset="0"/>
                <a:cs typeface="Times New Roman" pitchFamily="18" charset="0"/>
              </a:rPr>
              <a:t>Вопрос 2 </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ru-RU" sz="900" b="1" dirty="0" smtClean="0">
                <a:solidFill>
                  <a:srgbClr val="C00000"/>
                </a:solidFill>
                <a:latin typeface="Times New Roman" pitchFamily="18" charset="0"/>
                <a:cs typeface="Times New Roman" pitchFamily="18" charset="0"/>
              </a:rPr>
              <a:t>Безопасность дорожного движения повышается в результате …</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1. применения кругового движения</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2. увеличения скоростного режима</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3. увеличения улично-дорожной сети</a:t>
            </a:r>
            <a:br>
              <a:rPr lang="ru-RU" sz="900" dirty="0" smtClean="0">
                <a:latin typeface="Times New Roman" pitchFamily="18" charset="0"/>
                <a:cs typeface="Times New Roman" pitchFamily="18" charset="0"/>
              </a:rPr>
            </a:br>
            <a:r>
              <a:rPr lang="ru-RU" sz="900" b="1" dirty="0" smtClean="0">
                <a:solidFill>
                  <a:srgbClr val="0070C0"/>
                </a:solidFill>
                <a:latin typeface="Times New Roman" pitchFamily="18" charset="0"/>
                <a:cs typeface="Times New Roman" pitchFamily="18" charset="0"/>
              </a:rPr>
              <a:t>Вопрос 3 </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ru-RU" sz="900" b="1" dirty="0" smtClean="0">
                <a:solidFill>
                  <a:srgbClr val="C00000"/>
                </a:solidFill>
                <a:latin typeface="Times New Roman" pitchFamily="18" charset="0"/>
                <a:cs typeface="Times New Roman" pitchFamily="18" charset="0"/>
              </a:rPr>
              <a:t>К полномочиям органов местного самоуправления поселения в области обеспечения безопасности дорожного движения относится …</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1. участие в организации подготовки или переподготовки водителей транспортных средств</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2. участие в осуществлении мероприятий по предупреждению детского дорожно-транспортного травматизма</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3. разработка и утверждение федеральных программ повышения безопасности дорожного движения и их финансовое обеспечение</a:t>
            </a:r>
            <a:br>
              <a:rPr lang="ru-RU" sz="900" dirty="0" smtClean="0">
                <a:latin typeface="Times New Roman" pitchFamily="18" charset="0"/>
                <a:cs typeface="Times New Roman" pitchFamily="18" charset="0"/>
              </a:rPr>
            </a:br>
            <a:r>
              <a:rPr lang="ru-RU" sz="900" b="1" dirty="0" smtClean="0">
                <a:solidFill>
                  <a:srgbClr val="0070C0"/>
                </a:solidFill>
                <a:latin typeface="Times New Roman" pitchFamily="18" charset="0"/>
                <a:cs typeface="Times New Roman" pitchFamily="18" charset="0"/>
              </a:rPr>
              <a:t>Вопрос 4 </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ru-RU" sz="900" b="1" dirty="0" smtClean="0">
                <a:solidFill>
                  <a:srgbClr val="C00000"/>
                </a:solidFill>
                <a:latin typeface="Times New Roman" pitchFamily="18" charset="0"/>
                <a:cs typeface="Times New Roman" pitchFamily="18" charset="0"/>
              </a:rPr>
              <a:t>К сдаче экзаменов для категории «E» допускаются лица …</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1. достигшие возраста восемнадцать лет, имеющие стаж управления транспортным средством категории «B», «C» или «D» не менее  12 месяцев</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2. имеющие стаж управления транспортным средством категории «B», «C» или «D» не менее 12 лет</a:t>
            </a:r>
            <a:br>
              <a:rPr lang="ru-RU" sz="900" dirty="0" smtClean="0">
                <a:latin typeface="Times New Roman" pitchFamily="18" charset="0"/>
                <a:cs typeface="Times New Roman" pitchFamily="18" charset="0"/>
              </a:rPr>
            </a:br>
            <a:r>
              <a:rPr lang="ru-RU" sz="900" b="1" dirty="0" smtClean="0">
                <a:solidFill>
                  <a:srgbClr val="0070C0"/>
                </a:solidFill>
                <a:latin typeface="Times New Roman" pitchFamily="18" charset="0"/>
                <a:cs typeface="Times New Roman" pitchFamily="18" charset="0"/>
              </a:rPr>
              <a:t>Вопрос 5 </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ru-RU" sz="900" b="1" dirty="0" smtClean="0">
                <a:solidFill>
                  <a:srgbClr val="C00000"/>
                </a:solidFill>
                <a:latin typeface="Times New Roman" pitchFamily="18" charset="0"/>
                <a:cs typeface="Times New Roman" pitchFamily="18" charset="0"/>
              </a:rPr>
              <a:t>Аварийный участок дороги представляет собой …</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1. участок без разметки и дорожных знаков</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2. участок с большим количеством ДТП</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3. участок с большим продольным уклоном</a:t>
            </a:r>
            <a:br>
              <a:rPr lang="ru-RU" sz="900" dirty="0" smtClean="0">
                <a:latin typeface="Times New Roman" pitchFamily="18" charset="0"/>
                <a:cs typeface="Times New Roman" pitchFamily="18" charset="0"/>
              </a:rPr>
            </a:br>
            <a:r>
              <a:rPr lang="ru-RU" sz="900" b="1" dirty="0" smtClean="0">
                <a:solidFill>
                  <a:srgbClr val="0070C0"/>
                </a:solidFill>
                <a:latin typeface="Times New Roman" pitchFamily="18" charset="0"/>
                <a:cs typeface="Times New Roman" pitchFamily="18" charset="0"/>
              </a:rPr>
              <a:t>Вопрос 6 </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ru-RU" sz="900" b="1" dirty="0" smtClean="0">
                <a:solidFill>
                  <a:srgbClr val="FF0000"/>
                </a:solidFill>
                <a:latin typeface="Times New Roman" pitchFamily="18" charset="0"/>
                <a:cs typeface="Times New Roman" pitchFamily="18" charset="0"/>
              </a:rPr>
              <a:t>Целью Федеральной целевой программы «Повышение безопасности дорожного движения в 2006–2012 гг.» является …</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1. увеличение числа транспортных средств на душу населения</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2. сокращение выброса вредных веществ при эксплуатации автомобильного транспорта</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3. сокращение количества лиц, погибших в результате дорожно-транспортных происшествий</a:t>
            </a:r>
            <a:br>
              <a:rPr lang="ru-RU" sz="900" dirty="0" smtClean="0">
                <a:latin typeface="Times New Roman" pitchFamily="18" charset="0"/>
                <a:cs typeface="Times New Roman" pitchFamily="18" charset="0"/>
              </a:rPr>
            </a:br>
            <a:r>
              <a:rPr lang="ru-RU" sz="900" b="1" dirty="0" smtClean="0">
                <a:solidFill>
                  <a:srgbClr val="0070C0"/>
                </a:solidFill>
                <a:latin typeface="Times New Roman" pitchFamily="18" charset="0"/>
                <a:cs typeface="Times New Roman" pitchFamily="18" charset="0"/>
              </a:rPr>
              <a:t>Вопрос 7 </a:t>
            </a:r>
            <a:br>
              <a:rPr lang="ru-RU" sz="900" b="1" dirty="0" smtClean="0">
                <a:solidFill>
                  <a:srgbClr val="0070C0"/>
                </a:solidFill>
                <a:latin typeface="Times New Roman" pitchFamily="18" charset="0"/>
                <a:cs typeface="Times New Roman" pitchFamily="18" charset="0"/>
              </a:rPr>
            </a:br>
            <a:r>
              <a:rPr lang="ru-RU" sz="900" b="1" dirty="0" smtClean="0">
                <a:solidFill>
                  <a:srgbClr val="FF0000"/>
                </a:solidFill>
                <a:latin typeface="Times New Roman" pitchFamily="18" charset="0"/>
                <a:cs typeface="Times New Roman" pitchFamily="18" charset="0"/>
              </a:rPr>
              <a:t>Обеспечение безопасности дорожного движения регулируется Законом …</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1. об ОСАГО</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2. об оценочной деятельности</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3. о безопасности дорожного движения</a:t>
            </a:r>
            <a:br>
              <a:rPr lang="ru-RU" sz="900" dirty="0" smtClean="0">
                <a:latin typeface="Times New Roman" pitchFamily="18" charset="0"/>
                <a:cs typeface="Times New Roman" pitchFamily="18" charset="0"/>
              </a:rPr>
            </a:br>
            <a:r>
              <a:rPr lang="ru-RU" sz="900" b="1" dirty="0" smtClean="0">
                <a:solidFill>
                  <a:srgbClr val="0070C0"/>
                </a:solidFill>
                <a:latin typeface="Times New Roman" pitchFamily="18" charset="0"/>
                <a:cs typeface="Times New Roman" pitchFamily="18" charset="0"/>
              </a:rPr>
              <a:t>Вопрос 8 </a:t>
            </a:r>
            <a:r>
              <a:rPr lang="ru-RU" sz="900" dirty="0" smtClean="0">
                <a:solidFill>
                  <a:srgbClr val="FF0000"/>
                </a:solidFill>
                <a:latin typeface="Times New Roman" pitchFamily="18" charset="0"/>
                <a:cs typeface="Times New Roman" pitchFamily="18" charset="0"/>
              </a:rPr>
              <a:t/>
            </a:r>
            <a:br>
              <a:rPr lang="ru-RU" sz="900" dirty="0" smtClean="0">
                <a:solidFill>
                  <a:srgbClr val="FF0000"/>
                </a:solidFill>
                <a:latin typeface="Times New Roman" pitchFamily="18" charset="0"/>
                <a:cs typeface="Times New Roman" pitchFamily="18" charset="0"/>
              </a:rPr>
            </a:br>
            <a:r>
              <a:rPr lang="ru-RU" sz="900" b="1" dirty="0" smtClean="0">
                <a:solidFill>
                  <a:srgbClr val="FF0000"/>
                </a:solidFill>
                <a:latin typeface="Times New Roman" pitchFamily="18" charset="0"/>
                <a:cs typeface="Times New Roman" pitchFamily="18" charset="0"/>
              </a:rPr>
              <a:t>Запрещается эксплуатация транспортных средств в случае …</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1. отсутствия у них технических приспособлений, позволяющих буксировку транспортного средства</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2. наличия у них технических неисправностей, создающих угрозу безопасности дорожного движения</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3. наличия у них технических неисправностей, не позволяющих развивать максимально разрешенную скорость движения</a:t>
            </a:r>
            <a:br>
              <a:rPr lang="ru-RU" sz="900" dirty="0" smtClean="0">
                <a:latin typeface="Times New Roman" pitchFamily="18" charset="0"/>
                <a:cs typeface="Times New Roman" pitchFamily="18" charset="0"/>
              </a:rPr>
            </a:br>
            <a:r>
              <a:rPr lang="ru-RU" sz="900" b="1" dirty="0" smtClean="0">
                <a:solidFill>
                  <a:srgbClr val="0070C0"/>
                </a:solidFill>
                <a:latin typeface="Times New Roman" pitchFamily="18" charset="0"/>
                <a:cs typeface="Times New Roman" pitchFamily="18" charset="0"/>
              </a:rPr>
              <a:t>Вопрос 9 </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ru-RU" sz="900" b="1" dirty="0" smtClean="0">
                <a:solidFill>
                  <a:srgbClr val="FF0000"/>
                </a:solidFill>
                <a:latin typeface="Times New Roman" pitchFamily="18" charset="0"/>
                <a:cs typeface="Times New Roman" pitchFamily="18" charset="0"/>
              </a:rPr>
              <a:t>Государственный технический осмотр (ГТО) и просто технический осмотр …</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1. ничем не отличаются</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2. отличаются названием</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3. отличаются тем, кто проводит осмотр – ГИБДД или страховщик</a:t>
            </a:r>
            <a:br>
              <a:rPr lang="ru-RU" sz="900" dirty="0" smtClean="0">
                <a:latin typeface="Times New Roman" pitchFamily="18" charset="0"/>
                <a:cs typeface="Times New Roman" pitchFamily="18" charset="0"/>
              </a:rPr>
            </a:br>
            <a:r>
              <a:rPr lang="ru-RU" sz="900" b="1" dirty="0" smtClean="0">
                <a:solidFill>
                  <a:srgbClr val="0070C0"/>
                </a:solidFill>
                <a:latin typeface="Times New Roman" pitchFamily="18" charset="0"/>
                <a:cs typeface="Times New Roman" pitchFamily="18" charset="0"/>
              </a:rPr>
              <a:t>Вопрос 10 </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ru-RU" sz="900" b="1" dirty="0" smtClean="0">
                <a:solidFill>
                  <a:srgbClr val="FF0000"/>
                </a:solidFill>
                <a:latin typeface="Times New Roman" pitchFamily="18" charset="0"/>
                <a:cs typeface="Times New Roman" pitchFamily="18" charset="0"/>
              </a:rPr>
              <a:t>В качестве основных задач организаций и водителей-предпринимателей по обеспечению безопасности дорожного движения является</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1. обеспечение профессиональной надежности водительского состава </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2. разработка и утверждение федеральных программ повышения безопасности дорожного       движения и их финансовое обеспечение</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3. участие в осуществлении мероприятий по предупреждению детского дорожно-транспортного травматизма</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endParaRPr lang="ru-RU" sz="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142852"/>
            <a:ext cx="8845708" cy="6572296"/>
          </a:xfrm>
        </p:spPr>
        <p:txBody>
          <a:bodyPr>
            <a:normAutofit/>
          </a:bodyPr>
          <a:lstStyle/>
          <a:p>
            <a:r>
              <a:rPr lang="ru-RU" sz="800" b="1" dirty="0" smtClean="0">
                <a:solidFill>
                  <a:srgbClr val="0070C0"/>
                </a:solidFill>
                <a:latin typeface="Times New Roman" pitchFamily="18" charset="0"/>
                <a:cs typeface="Times New Roman" pitchFamily="18" charset="0"/>
              </a:rPr>
              <a:t>Вопрос 11 </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b="1" dirty="0" smtClean="0">
                <a:solidFill>
                  <a:srgbClr val="FF0000"/>
                </a:solidFill>
                <a:latin typeface="Times New Roman" pitchFamily="18" charset="0"/>
                <a:cs typeface="Times New Roman" pitchFamily="18" charset="0"/>
              </a:rPr>
              <a:t>Применение двух Т-образных перекрестков вместо одного Х-образного … количество конфликтных точек</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1. снижает </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2. не может снижать </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3. обычно не снижает </a:t>
            </a:r>
            <a:br>
              <a:rPr lang="ru-RU" sz="800" dirty="0" smtClean="0">
                <a:latin typeface="Times New Roman" pitchFamily="18" charset="0"/>
                <a:cs typeface="Times New Roman" pitchFamily="18" charset="0"/>
              </a:rPr>
            </a:br>
            <a:r>
              <a:rPr lang="ru-RU" sz="800" b="1" dirty="0" smtClean="0">
                <a:solidFill>
                  <a:srgbClr val="0070C0"/>
                </a:solidFill>
                <a:latin typeface="Times New Roman" pitchFamily="18" charset="0"/>
                <a:cs typeface="Times New Roman" pitchFamily="18" charset="0"/>
              </a:rPr>
              <a:t>Вопрос 12 </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b="1" dirty="0" smtClean="0">
                <a:solidFill>
                  <a:srgbClr val="FF0000"/>
                </a:solidFill>
                <a:latin typeface="Times New Roman" pitchFamily="18" charset="0"/>
                <a:cs typeface="Times New Roman" pitchFamily="18" charset="0"/>
              </a:rPr>
              <a:t>Должностным и иным лицам, ответственным за техническое состояние и эксплуатацию транспортных средств, запрещается </a:t>
            </a:r>
            <a:r>
              <a:rPr lang="ru-RU" sz="800" b="1" dirty="0" smtClean="0">
                <a:latin typeface="Times New Roman" pitchFamily="18" charset="0"/>
                <a:cs typeface="Times New Roman" pitchFamily="18" charset="0"/>
              </a:rPr>
              <a:t>…</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1. направлять для движения по дорогам с </a:t>
            </a:r>
            <a:r>
              <a:rPr lang="ru-RU" sz="800" dirty="0" err="1" smtClean="0">
                <a:latin typeface="Times New Roman" pitchFamily="18" charset="0"/>
                <a:cs typeface="Times New Roman" pitchFamily="18" charset="0"/>
              </a:rPr>
              <a:t>асфальто</a:t>
            </a:r>
            <a:r>
              <a:rPr lang="ru-RU" sz="800" dirty="0" smtClean="0">
                <a:latin typeface="Times New Roman" pitchFamily="18" charset="0"/>
                <a:cs typeface="Times New Roman" pitchFamily="18" charset="0"/>
              </a:rPr>
              <a:t>- и цементно-бетонным покрытием тракторы и другие самоходные машины на гусеничном ходу</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2. допускать ремонт транспортных средств на линии</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3. допускать к управлению транспортными средствами водителей в праздничные дни</a:t>
            </a:r>
            <a:br>
              <a:rPr lang="ru-RU" sz="800" dirty="0" smtClean="0">
                <a:latin typeface="Times New Roman" pitchFamily="18" charset="0"/>
                <a:cs typeface="Times New Roman" pitchFamily="18" charset="0"/>
              </a:rPr>
            </a:br>
            <a:r>
              <a:rPr lang="ru-RU" sz="800" b="1" dirty="0" smtClean="0">
                <a:solidFill>
                  <a:srgbClr val="0070C0"/>
                </a:solidFill>
                <a:latin typeface="Times New Roman" pitchFamily="18" charset="0"/>
                <a:cs typeface="Times New Roman" pitchFamily="18" charset="0"/>
              </a:rPr>
              <a:t>Вопрос 13 </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b="1" dirty="0" smtClean="0">
                <a:solidFill>
                  <a:srgbClr val="FF0000"/>
                </a:solidFill>
                <a:latin typeface="Times New Roman" pitchFamily="18" charset="0"/>
                <a:cs typeface="Times New Roman" pitchFamily="18" charset="0"/>
              </a:rPr>
              <a:t>Правостороннее движение транспортных средств в РФ установлено …</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1. Международной конвенцией 1968 г.</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2. Законом о безопасности дорожного движения</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3. Постановлением Правительства РФ №361</a:t>
            </a:r>
            <a:r>
              <a:rPr lang="ru-RU" sz="800" dirty="0" smtClean="0"/>
              <a:t/>
            </a:r>
            <a:br>
              <a:rPr lang="ru-RU" sz="800" dirty="0" smtClean="0"/>
            </a:br>
            <a:r>
              <a:rPr lang="ru-RU" sz="800" b="1" dirty="0" smtClean="0">
                <a:solidFill>
                  <a:srgbClr val="0070C0"/>
                </a:solidFill>
                <a:latin typeface="Times New Roman" pitchFamily="18" charset="0"/>
                <a:cs typeface="Times New Roman" pitchFamily="18" charset="0"/>
              </a:rPr>
              <a:t>Вопрос 14 </a:t>
            </a:r>
            <a:r>
              <a:rPr lang="ru-RU" sz="800" dirty="0" smtClean="0"/>
              <a:t/>
            </a:r>
            <a:br>
              <a:rPr lang="ru-RU" sz="800" dirty="0" smtClean="0"/>
            </a:br>
            <a:r>
              <a:rPr lang="ru-RU" sz="800" b="1" dirty="0" smtClean="0">
                <a:solidFill>
                  <a:srgbClr val="FF0000"/>
                </a:solidFill>
                <a:latin typeface="Times New Roman" pitchFamily="18" charset="0"/>
                <a:cs typeface="Times New Roman" pitchFamily="18" charset="0"/>
              </a:rPr>
              <a:t>Учет дорожно-транспортных происшествий в РФ осуществляется …</a:t>
            </a:r>
            <a:r>
              <a:rPr lang="ru-RU" sz="800" dirty="0" smtClean="0"/>
              <a:t/>
            </a:r>
            <a:br>
              <a:rPr lang="ru-RU" sz="800" dirty="0" smtClean="0"/>
            </a:br>
            <a:r>
              <a:rPr lang="ru-RU" sz="800" dirty="0" smtClean="0">
                <a:latin typeface="Times New Roman" pitchFamily="18" charset="0"/>
                <a:cs typeface="Times New Roman" pitchFamily="18" charset="0"/>
              </a:rPr>
              <a:t>1. органами внутренних дел</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2. владельцами ведомственных и частных дорог</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3. специальной комиссией при Президенте РФ</a:t>
            </a:r>
            <a:r>
              <a:rPr lang="ru-RU" sz="800" dirty="0" smtClean="0"/>
              <a:t/>
            </a:r>
            <a:br>
              <a:rPr lang="ru-RU" sz="800" dirty="0" smtClean="0"/>
            </a:br>
            <a:r>
              <a:rPr lang="ru-RU" sz="800" b="1" dirty="0" smtClean="0">
                <a:solidFill>
                  <a:srgbClr val="0070C0"/>
                </a:solidFill>
                <a:latin typeface="Times New Roman" pitchFamily="18" charset="0"/>
                <a:cs typeface="Times New Roman" pitchFamily="18" charset="0"/>
              </a:rPr>
              <a:t>Вопрос 15 </a:t>
            </a:r>
            <a:r>
              <a:rPr lang="ru-RU" sz="800" dirty="0" smtClean="0"/>
              <a:t/>
            </a:r>
            <a:br>
              <a:rPr lang="ru-RU" sz="800" dirty="0" smtClean="0"/>
            </a:br>
            <a:r>
              <a:rPr lang="ru-RU" sz="800" b="1" dirty="0" smtClean="0">
                <a:solidFill>
                  <a:srgbClr val="FF0000"/>
                </a:solidFill>
                <a:latin typeface="Times New Roman" pitchFamily="18" charset="0"/>
                <a:cs typeface="Times New Roman" pitchFamily="18" charset="0"/>
              </a:rPr>
              <a:t>Водители, имеющие право на управление транспортными средствами категории «D», …</a:t>
            </a:r>
            <a:r>
              <a:rPr lang="ru-RU" sz="800" dirty="0" smtClean="0"/>
              <a:t/>
            </a:r>
            <a:br>
              <a:rPr lang="ru-RU" sz="800" dirty="0" smtClean="0"/>
            </a:br>
            <a:r>
              <a:rPr lang="ru-RU" sz="800" dirty="0" smtClean="0">
                <a:latin typeface="Times New Roman" pitchFamily="18" charset="0"/>
                <a:cs typeface="Times New Roman" pitchFamily="18" charset="0"/>
              </a:rPr>
              <a:t>1. имеют право управлять микроавтобусом при наличии прицепа, разрешенная максимальная масса которого не превышает 750 кг</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2. имеют право управлять сочлененным автобусом</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3. не имеют право управлять пригородными автобусами</a:t>
            </a:r>
            <a:r>
              <a:rPr lang="ru-RU" sz="800" dirty="0" smtClean="0"/>
              <a:t/>
            </a:r>
            <a:br>
              <a:rPr lang="ru-RU" sz="800" dirty="0" smtClean="0"/>
            </a:br>
            <a:r>
              <a:rPr lang="ru-RU" sz="800" b="1" dirty="0" smtClean="0">
                <a:solidFill>
                  <a:srgbClr val="0070C0"/>
                </a:solidFill>
                <a:latin typeface="Times New Roman" pitchFamily="18" charset="0"/>
                <a:cs typeface="Times New Roman" pitchFamily="18" charset="0"/>
              </a:rPr>
              <a:t>Вопрос 16 </a:t>
            </a:r>
            <a:r>
              <a:rPr lang="ru-RU" sz="800" dirty="0" smtClean="0"/>
              <a:t/>
            </a:r>
            <a:br>
              <a:rPr lang="ru-RU" sz="800" dirty="0" smtClean="0"/>
            </a:br>
            <a:r>
              <a:rPr lang="ru-RU" sz="800" b="1" dirty="0" smtClean="0">
                <a:solidFill>
                  <a:srgbClr val="FF0000"/>
                </a:solidFill>
                <a:latin typeface="Times New Roman" pitchFamily="18" charset="0"/>
                <a:cs typeface="Times New Roman" pitchFamily="18" charset="0"/>
              </a:rPr>
              <a:t>Безопасность дорожного движения снижается в случае …</a:t>
            </a:r>
            <a:r>
              <a:rPr lang="ru-RU" sz="800" dirty="0" smtClean="0"/>
              <a:t/>
            </a:r>
            <a:br>
              <a:rPr lang="ru-RU" sz="800" dirty="0" smtClean="0"/>
            </a:br>
            <a:r>
              <a:rPr lang="ru-RU" sz="800" dirty="0" smtClean="0">
                <a:latin typeface="Times New Roman" pitchFamily="18" charset="0"/>
                <a:cs typeface="Times New Roman" pitchFamily="18" charset="0"/>
              </a:rPr>
              <a:t>1. снижения интенсивности движения</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2. влажной уборки дорожного покрытия водой</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3. нанесения новой разметки</a:t>
            </a:r>
            <a:r>
              <a:rPr lang="ru-RU" sz="800" dirty="0" smtClean="0"/>
              <a:t/>
            </a:r>
            <a:br>
              <a:rPr lang="ru-RU" sz="800" dirty="0" smtClean="0"/>
            </a:br>
            <a:r>
              <a:rPr lang="ru-RU" sz="800" b="1" dirty="0" smtClean="0">
                <a:solidFill>
                  <a:srgbClr val="0070C0"/>
                </a:solidFill>
                <a:latin typeface="Times New Roman" pitchFamily="18" charset="0"/>
                <a:cs typeface="Times New Roman" pitchFamily="18" charset="0"/>
              </a:rPr>
              <a:t>Вопрос 17 </a:t>
            </a:r>
            <a:r>
              <a:rPr lang="ru-RU" sz="800" dirty="0" smtClean="0"/>
              <a:t/>
            </a:r>
            <a:br>
              <a:rPr lang="ru-RU" sz="800" dirty="0" smtClean="0"/>
            </a:br>
            <a:r>
              <a:rPr lang="ru-RU" sz="800" b="1" dirty="0" smtClean="0">
                <a:solidFill>
                  <a:srgbClr val="FF0000"/>
                </a:solidFill>
                <a:latin typeface="Times New Roman" pitchFamily="18" charset="0"/>
                <a:cs typeface="Times New Roman" pitchFamily="18" charset="0"/>
              </a:rPr>
              <a:t>Объекты дорожного сервиса должны быть оборудованы в обязательном порядке …</a:t>
            </a:r>
            <a:r>
              <a:rPr lang="ru-RU" sz="800" dirty="0" smtClean="0"/>
              <a:t/>
            </a:r>
            <a:br>
              <a:rPr lang="ru-RU" sz="800" dirty="0" smtClean="0"/>
            </a:br>
            <a:r>
              <a:rPr lang="ru-RU" sz="800" dirty="0" smtClean="0">
                <a:latin typeface="Times New Roman" pitchFamily="18" charset="0"/>
                <a:cs typeface="Times New Roman" pitchFamily="18" charset="0"/>
              </a:rPr>
              <a:t>1. пунктами продажи полисов обязательного страхования</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2. стоянками</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3. специализированными магазинами</a:t>
            </a:r>
            <a:r>
              <a:rPr lang="ru-RU" sz="800" dirty="0" smtClean="0"/>
              <a:t/>
            </a:r>
            <a:br>
              <a:rPr lang="ru-RU" sz="800" dirty="0" smtClean="0"/>
            </a:br>
            <a:r>
              <a:rPr lang="ru-RU" sz="800" b="1" dirty="0" smtClean="0">
                <a:solidFill>
                  <a:srgbClr val="0070C0"/>
                </a:solidFill>
                <a:latin typeface="Times New Roman" pitchFamily="18" charset="0"/>
                <a:cs typeface="Times New Roman" pitchFamily="18" charset="0"/>
              </a:rPr>
              <a:t>Вопрос 18 </a:t>
            </a:r>
            <a:r>
              <a:rPr lang="ru-RU" sz="800" dirty="0" smtClean="0"/>
              <a:t/>
            </a:r>
            <a:br>
              <a:rPr lang="ru-RU" sz="800" dirty="0" smtClean="0"/>
            </a:br>
            <a:r>
              <a:rPr lang="ru-RU" sz="800" b="1" dirty="0" smtClean="0">
                <a:solidFill>
                  <a:srgbClr val="FF0000"/>
                </a:solidFill>
                <a:latin typeface="Times New Roman" pitchFamily="18" charset="0"/>
                <a:cs typeface="Times New Roman" pitchFamily="18" charset="0"/>
              </a:rPr>
              <a:t>Скорость движения регулируется …</a:t>
            </a:r>
            <a:r>
              <a:rPr lang="ru-RU" sz="800" dirty="0" smtClean="0"/>
              <a:t/>
            </a:r>
            <a:br>
              <a:rPr lang="ru-RU" sz="800" dirty="0" smtClean="0"/>
            </a:br>
            <a:r>
              <a:rPr lang="ru-RU" sz="800" dirty="0" smtClean="0">
                <a:latin typeface="Times New Roman" pitchFamily="18" charset="0"/>
                <a:cs typeface="Times New Roman" pitchFamily="18" charset="0"/>
              </a:rPr>
              <a:t>1. сертификацией транспортных средств</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2. организацией одностороннего движения</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3. применением дорожных знаков</a:t>
            </a:r>
            <a:r>
              <a:rPr lang="ru-RU" sz="800" dirty="0" smtClean="0"/>
              <a:t/>
            </a:r>
            <a:br>
              <a:rPr lang="ru-RU" sz="800" dirty="0" smtClean="0"/>
            </a:br>
            <a:r>
              <a:rPr lang="ru-RU" sz="800" b="1" dirty="0" smtClean="0">
                <a:solidFill>
                  <a:srgbClr val="0070C0"/>
                </a:solidFill>
                <a:latin typeface="Times New Roman" pitchFamily="18" charset="0"/>
                <a:cs typeface="Times New Roman" pitchFamily="18" charset="0"/>
              </a:rPr>
              <a:t>Вопрос 19 </a:t>
            </a:r>
            <a:r>
              <a:rPr lang="ru-RU" sz="800" dirty="0" smtClean="0"/>
              <a:t/>
            </a:r>
            <a:br>
              <a:rPr lang="ru-RU" sz="800" dirty="0" smtClean="0"/>
            </a:br>
            <a:r>
              <a:rPr lang="ru-RU" sz="800" b="1" dirty="0" smtClean="0">
                <a:solidFill>
                  <a:srgbClr val="FF0000"/>
                </a:solidFill>
                <a:latin typeface="Times New Roman" pitchFamily="18" charset="0"/>
                <a:cs typeface="Times New Roman" pitchFamily="18" charset="0"/>
              </a:rPr>
              <a:t>Наличие права на управление транспортными средствами категории «А» дает возможность управлять …</a:t>
            </a:r>
            <a:r>
              <a:rPr lang="ru-RU" sz="800" dirty="0" smtClean="0"/>
              <a:t/>
            </a:r>
            <a:br>
              <a:rPr lang="ru-RU" sz="800" dirty="0" smtClean="0"/>
            </a:br>
            <a:r>
              <a:rPr lang="ru-RU" sz="800" dirty="0" smtClean="0">
                <a:latin typeface="Times New Roman" pitchFamily="18" charset="0"/>
                <a:cs typeface="Times New Roman" pitchFamily="18" charset="0"/>
              </a:rPr>
              <a:t>1. сельскохозяйственной техникой</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2. мотоциклом </a:t>
            </a:r>
            <a:r>
              <a:rPr lang="ru-RU" sz="800" dirty="0" err="1" smtClean="0">
                <a:latin typeface="Times New Roman" pitchFamily="18" charset="0"/>
                <a:cs typeface="Times New Roman" pitchFamily="18" charset="0"/>
              </a:rPr>
              <a:t>Honda</a:t>
            </a:r>
            <a:r>
              <a:rPr lang="ru-RU" sz="800" dirty="0" smtClean="0">
                <a:latin typeface="Times New Roman" pitchFamily="18" charset="0"/>
                <a:cs typeface="Times New Roman" pitchFamily="18" charset="0"/>
              </a:rPr>
              <a:t> с объемом двигателя более 700 см3</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3. транспортным средством в населенном пункте</a:t>
            </a:r>
            <a:r>
              <a:rPr lang="ru-RU" sz="800" dirty="0" smtClean="0"/>
              <a:t/>
            </a:r>
            <a:br>
              <a:rPr lang="ru-RU" sz="800" dirty="0" smtClean="0"/>
            </a:br>
            <a:r>
              <a:rPr lang="ru-RU" sz="800" b="1" dirty="0" smtClean="0">
                <a:solidFill>
                  <a:srgbClr val="0070C0"/>
                </a:solidFill>
                <a:latin typeface="Times New Roman" pitchFamily="18" charset="0"/>
                <a:cs typeface="Times New Roman" pitchFamily="18" charset="0"/>
              </a:rPr>
              <a:t>Вопрос 20 </a:t>
            </a:r>
            <a:r>
              <a:rPr lang="ru-RU" sz="800" dirty="0" smtClean="0"/>
              <a:t/>
            </a:r>
            <a:br>
              <a:rPr lang="ru-RU" sz="800" dirty="0" smtClean="0"/>
            </a:br>
            <a:r>
              <a:rPr lang="ru-RU" sz="800" b="1" dirty="0" smtClean="0">
                <a:solidFill>
                  <a:srgbClr val="FF0000"/>
                </a:solidFill>
                <a:latin typeface="Times New Roman" pitchFamily="18" charset="0"/>
                <a:cs typeface="Times New Roman" pitchFamily="18" charset="0"/>
              </a:rPr>
              <a:t>О сроках ремонта автомобильных дорог и возможных путях объезда информировать пользователей …</a:t>
            </a:r>
            <a:r>
              <a:rPr lang="ru-RU" sz="800" dirty="0" smtClean="0"/>
              <a:t/>
            </a:r>
            <a:br>
              <a:rPr lang="ru-RU" sz="800" dirty="0" smtClean="0"/>
            </a:br>
            <a:r>
              <a:rPr lang="ru-RU" sz="800" dirty="0" smtClean="0">
                <a:latin typeface="Times New Roman" pitchFamily="18" charset="0"/>
                <a:cs typeface="Times New Roman" pitchFamily="18" charset="0"/>
              </a:rPr>
              <a:t>1. обязаны сотрудники дорожно-патрульной службы</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2. обязаны владельцы дорог</a:t>
            </a:r>
            <a:r>
              <a:rPr lang="ru-RU" sz="800" dirty="0" smtClean="0"/>
              <a:t/>
            </a:r>
            <a:br>
              <a:rPr lang="ru-RU" sz="800" dirty="0" smtClean="0"/>
            </a:br>
            <a:r>
              <a:rPr lang="ru-RU" sz="800" dirty="0" smtClean="0">
                <a:latin typeface="Times New Roman" pitchFamily="18" charset="0"/>
                <a:cs typeface="Times New Roman" pitchFamily="18" charset="0"/>
              </a:rPr>
              <a:t>3. никто не обязан</a:t>
            </a:r>
            <a:endParaRPr lang="ru-RU" sz="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142852"/>
            <a:ext cx="8845708" cy="6572296"/>
          </a:xfrm>
        </p:spPr>
        <p:txBody>
          <a:bodyPr>
            <a:noAutofit/>
          </a:bodyPr>
          <a:lstStyle/>
          <a:p>
            <a:pPr lvl="0"/>
            <a:r>
              <a:rPr lang="ru-RU" sz="800" dirty="0" smtClean="0">
                <a:solidFill>
                  <a:srgbClr val="0070C0"/>
                </a:solidFill>
                <a:latin typeface="Times New Roman" pitchFamily="18" charset="0"/>
                <a:cs typeface="Times New Roman" pitchFamily="18" charset="0"/>
              </a:rPr>
              <a:t/>
            </a:r>
            <a:br>
              <a:rPr lang="ru-RU" sz="800" dirty="0" smtClean="0">
                <a:solidFill>
                  <a:srgbClr val="0070C0"/>
                </a:solidFill>
                <a:latin typeface="Times New Roman" pitchFamily="18" charset="0"/>
                <a:cs typeface="Times New Roman" pitchFamily="18" charset="0"/>
              </a:rPr>
            </a:br>
            <a:r>
              <a:rPr lang="ru-RU" sz="800" b="1" dirty="0" smtClean="0">
                <a:solidFill>
                  <a:srgbClr val="0070C0"/>
                </a:solidFill>
                <a:latin typeface="Times New Roman" pitchFamily="18" charset="0"/>
                <a:cs typeface="Times New Roman" pitchFamily="18" charset="0"/>
              </a:rPr>
              <a:t>Вопрос 21 </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b="1" dirty="0" smtClean="0">
                <a:solidFill>
                  <a:srgbClr val="FF0000"/>
                </a:solidFill>
                <a:latin typeface="Times New Roman" pitchFamily="18" charset="0"/>
                <a:cs typeface="Times New Roman" pitchFamily="18" charset="0"/>
              </a:rPr>
              <a:t>Допуск транспортного средства, предназначенного для участия в дорожном движении на территории РФ, без документа, удостоверяющего его соответствие установленным требованиям безопасности дорожного движения</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1. запрещается всем, за исключением транспортных средств, участвующих в международном движении</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2. разрешается в летнее время года</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3. запрещается всем, за исключением транспортных средств, участвующих в международном движении или ввозимых на территорию РФ на срок не более шести месяцев</a:t>
            </a:r>
            <a:br>
              <a:rPr lang="ru-RU" sz="800" dirty="0" smtClean="0">
                <a:latin typeface="Times New Roman" pitchFamily="18" charset="0"/>
                <a:cs typeface="Times New Roman" pitchFamily="18" charset="0"/>
              </a:rPr>
            </a:br>
            <a:r>
              <a:rPr lang="ru-RU" sz="800" b="1" dirty="0" smtClean="0">
                <a:solidFill>
                  <a:srgbClr val="0070C0"/>
                </a:solidFill>
                <a:latin typeface="Times New Roman" pitchFamily="18" charset="0"/>
                <a:cs typeface="Times New Roman" pitchFamily="18" charset="0"/>
              </a:rPr>
              <a:t>Вопрос 22 </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b="1" dirty="0" smtClean="0">
                <a:solidFill>
                  <a:srgbClr val="FF0000"/>
                </a:solidFill>
                <a:latin typeface="Times New Roman" pitchFamily="18" charset="0"/>
                <a:cs typeface="Times New Roman" pitchFamily="18" charset="0"/>
              </a:rPr>
              <a:t>К основным требованиям по обеспечению надежности водителей в процессе их профессиональной деятельности относятся </a:t>
            </a:r>
            <a:r>
              <a:rPr lang="ru-RU" sz="800" b="1" dirty="0" smtClean="0">
                <a:latin typeface="Times New Roman" pitchFamily="18" charset="0"/>
                <a:cs typeface="Times New Roman" pitchFamily="18" charset="0"/>
              </a:rPr>
              <a:t>…</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1. участие в мероприятиях по автоспорту</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2. регулярное обеспечение водителей проездными документами для продажи пассажирам</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3. соблюдение установленных законодательством Российской Федерации режимов труда и отдыха водителей</a:t>
            </a:r>
            <a:br>
              <a:rPr lang="ru-RU" sz="800" dirty="0" smtClean="0">
                <a:latin typeface="Times New Roman" pitchFamily="18" charset="0"/>
                <a:cs typeface="Times New Roman" pitchFamily="18" charset="0"/>
              </a:rPr>
            </a:br>
            <a:r>
              <a:rPr lang="ru-RU" sz="800" b="1" dirty="0" smtClean="0">
                <a:solidFill>
                  <a:srgbClr val="0070C0"/>
                </a:solidFill>
                <a:latin typeface="Times New Roman" pitchFamily="18" charset="0"/>
                <a:cs typeface="Times New Roman" pitchFamily="18" charset="0"/>
              </a:rPr>
              <a:t>Вопрос 23 </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b="1" dirty="0" smtClean="0">
                <a:solidFill>
                  <a:srgbClr val="FF0000"/>
                </a:solidFill>
                <a:latin typeface="Times New Roman" pitchFamily="18" charset="0"/>
                <a:cs typeface="Times New Roman" pitchFamily="18" charset="0"/>
              </a:rPr>
              <a:t>Ремонт примыканий объектов дорожного сервиса к автомобильным дорогам осуществляется за счет …</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1. владельца дорожного сервиса</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2. владельца дороги</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3. федерального бюджета</a:t>
            </a:r>
            <a:br>
              <a:rPr lang="ru-RU" sz="800" dirty="0" smtClean="0">
                <a:latin typeface="Times New Roman" pitchFamily="18" charset="0"/>
                <a:cs typeface="Times New Roman" pitchFamily="18" charset="0"/>
              </a:rPr>
            </a:br>
            <a:r>
              <a:rPr lang="ru-RU" sz="800" b="1" dirty="0" smtClean="0">
                <a:solidFill>
                  <a:srgbClr val="0070C0"/>
                </a:solidFill>
                <a:latin typeface="Times New Roman" pitchFamily="18" charset="0"/>
                <a:cs typeface="Times New Roman" pitchFamily="18" charset="0"/>
              </a:rPr>
              <a:t>Вопрос 24 </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b="1" dirty="0" smtClean="0">
                <a:solidFill>
                  <a:srgbClr val="FF0000"/>
                </a:solidFill>
                <a:latin typeface="Times New Roman" pitchFamily="18" charset="0"/>
                <a:cs typeface="Times New Roman" pitchFamily="18" charset="0"/>
              </a:rPr>
              <a:t>Повышение пассивной безопасности транспортных средств … предотвратить ДТП</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1. обычно позволяет</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2. всегда позволяет</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3. не позволяет</a:t>
            </a:r>
            <a:br>
              <a:rPr lang="ru-RU" sz="800" dirty="0" smtClean="0">
                <a:latin typeface="Times New Roman" pitchFamily="18" charset="0"/>
                <a:cs typeface="Times New Roman" pitchFamily="18" charset="0"/>
              </a:rPr>
            </a:br>
            <a:r>
              <a:rPr lang="ru-RU" sz="800" b="1" dirty="0" smtClean="0">
                <a:solidFill>
                  <a:srgbClr val="0070C0"/>
                </a:solidFill>
                <a:latin typeface="Times New Roman" pitchFamily="18" charset="0"/>
                <a:cs typeface="Times New Roman" pitchFamily="18" charset="0"/>
              </a:rPr>
              <a:t>Вопрос 25 </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b="1" dirty="0" smtClean="0">
                <a:solidFill>
                  <a:srgbClr val="FF0000"/>
                </a:solidFill>
                <a:latin typeface="Times New Roman" pitchFamily="18" charset="0"/>
                <a:cs typeface="Times New Roman" pitchFamily="18" charset="0"/>
              </a:rPr>
              <a:t>Прекращение движения транспортных средств по автомобильным дорогам может устанавливаться …</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1. при дорожно-транспортном происшествии с гибелью людей или животных</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2. при реконструкции, капитальном ремонте и ремонте автомобильных дорог</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3. по распоряжению владельца дороги в праздничные дни</a:t>
            </a:r>
            <a:br>
              <a:rPr lang="ru-RU" sz="800" dirty="0" smtClean="0">
                <a:latin typeface="Times New Roman" pitchFamily="18" charset="0"/>
                <a:cs typeface="Times New Roman" pitchFamily="18" charset="0"/>
              </a:rPr>
            </a:br>
            <a:r>
              <a:rPr lang="ru-RU" sz="800" b="1" dirty="0" smtClean="0">
                <a:solidFill>
                  <a:srgbClr val="0070C0"/>
                </a:solidFill>
                <a:latin typeface="Times New Roman" pitchFamily="18" charset="0"/>
                <a:cs typeface="Times New Roman" pitchFamily="18" charset="0"/>
              </a:rPr>
              <a:t>Вопрос 26</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b="1" dirty="0" smtClean="0">
                <a:solidFill>
                  <a:srgbClr val="FF0000"/>
                </a:solidFill>
                <a:latin typeface="Times New Roman" pitchFamily="18" charset="0"/>
                <a:cs typeface="Times New Roman" pitchFamily="18" charset="0"/>
              </a:rPr>
              <a:t>Обучение граждан правилам безопасного поведения на дорогах проводится …</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1. в военкомате</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2. в пунктах технического обслуживания автомобилей, имеющих лицензию на ремонт и техническое обслуживание транспортных средств</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3. в дошкольных образовательных учреждениях различных организационно-правовых форм, получивших лицензию на осуществление образовательной деятельности</a:t>
            </a:r>
            <a:br>
              <a:rPr lang="ru-RU" sz="800" dirty="0" smtClean="0">
                <a:latin typeface="Times New Roman" pitchFamily="18" charset="0"/>
                <a:cs typeface="Times New Roman" pitchFamily="18" charset="0"/>
              </a:rPr>
            </a:br>
            <a:r>
              <a:rPr lang="ru-RU" sz="800" b="1" dirty="0" smtClean="0">
                <a:solidFill>
                  <a:srgbClr val="0070C0"/>
                </a:solidFill>
                <a:latin typeface="Times New Roman" pitchFamily="18" charset="0"/>
                <a:cs typeface="Times New Roman" pitchFamily="18" charset="0"/>
              </a:rPr>
              <a:t>Вопрос 27 </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b="1" dirty="0" smtClean="0">
                <a:solidFill>
                  <a:srgbClr val="FF0000"/>
                </a:solidFill>
                <a:latin typeface="Times New Roman" pitchFamily="18" charset="0"/>
                <a:cs typeface="Times New Roman" pitchFamily="18" charset="0"/>
              </a:rPr>
              <a:t>Регистрация транспортных средств без документа, удостоверяющего его соответствие установленным требованиям безопасности дорожного движения, …</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1. разрешена</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2. не рекомендуется</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3. запрещается</a:t>
            </a:r>
            <a:br>
              <a:rPr lang="ru-RU" sz="800" dirty="0" smtClean="0">
                <a:latin typeface="Times New Roman" pitchFamily="18" charset="0"/>
                <a:cs typeface="Times New Roman" pitchFamily="18" charset="0"/>
              </a:rPr>
            </a:br>
            <a:r>
              <a:rPr lang="ru-RU" sz="800" b="1" dirty="0" smtClean="0">
                <a:solidFill>
                  <a:srgbClr val="0070C0"/>
                </a:solidFill>
                <a:latin typeface="Times New Roman" pitchFamily="18" charset="0"/>
                <a:cs typeface="Times New Roman" pitchFamily="18" charset="0"/>
              </a:rPr>
              <a:t>Вопрос 28</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b="1" dirty="0" smtClean="0">
                <a:solidFill>
                  <a:srgbClr val="FF0000"/>
                </a:solidFill>
                <a:latin typeface="Times New Roman" pitchFamily="18" charset="0"/>
                <a:cs typeface="Times New Roman" pitchFamily="18" charset="0"/>
              </a:rPr>
              <a:t>Повысить активную безопасность транспортного средства оснащением подушками безопасности …</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1. можно в большинстве случаев</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2. нельзя</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3. можно</a:t>
            </a:r>
            <a:br>
              <a:rPr lang="ru-RU" sz="800" dirty="0" smtClean="0">
                <a:latin typeface="Times New Roman" pitchFamily="18" charset="0"/>
                <a:cs typeface="Times New Roman" pitchFamily="18" charset="0"/>
              </a:rPr>
            </a:br>
            <a:r>
              <a:rPr lang="ru-RU" sz="800" b="1" dirty="0" smtClean="0">
                <a:solidFill>
                  <a:srgbClr val="0070C0"/>
                </a:solidFill>
                <a:latin typeface="Times New Roman" pitchFamily="18" charset="0"/>
                <a:cs typeface="Times New Roman" pitchFamily="18" charset="0"/>
              </a:rPr>
              <a:t>Вопрос 29 </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b="1" dirty="0" smtClean="0">
                <a:solidFill>
                  <a:srgbClr val="FF0000"/>
                </a:solidFill>
                <a:latin typeface="Times New Roman" pitchFamily="18" charset="0"/>
                <a:cs typeface="Times New Roman" pitchFamily="18" charset="0"/>
              </a:rPr>
              <a:t>Одной из задач Федеральной целевой программы «Повышение безопасности дорожного движения в 2006–2012 гг.» является …</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1. сокращение детского дорожно-транспортного травматизма</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2. увеличение возраста, позволяющего получить водительское удостоверение</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3. сокращение числа транспортных средств на душу населения</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 </a:t>
            </a:r>
            <a:r>
              <a:rPr lang="ru-RU" sz="800" b="1" dirty="0" smtClean="0">
                <a:solidFill>
                  <a:srgbClr val="0070C0"/>
                </a:solidFill>
                <a:latin typeface="Times New Roman" pitchFamily="18" charset="0"/>
                <a:cs typeface="Times New Roman" pitchFamily="18" charset="0"/>
              </a:rPr>
              <a:t>ВОПРОС 30.</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b="1" dirty="0" smtClean="0">
                <a:solidFill>
                  <a:srgbClr val="FF0000"/>
                </a:solidFill>
                <a:latin typeface="Times New Roman" pitchFamily="18" charset="0"/>
                <a:cs typeface="Times New Roman" pitchFamily="18" charset="0"/>
              </a:rPr>
              <a:t>КАКИЕ ЭЛЕМЕНТЫ БЕЗОПАСНОСТИ ОТНОСЯТСЯ К ПАССИВНЫМ.</a:t>
            </a:r>
            <a:r>
              <a:rPr lang="ru-RU" sz="800" dirty="0" smtClean="0">
                <a:latin typeface="Times New Roman" pitchFamily="18" charset="0"/>
                <a:cs typeface="Times New Roman" pitchFamily="18" charset="0"/>
              </a:rPr>
              <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1.</a:t>
            </a:r>
            <a:r>
              <a:rPr lang="ru-RU" sz="800" dirty="0" smtClean="0">
                <a:latin typeface="Times New Roman" pitchFamily="18" charset="0"/>
                <a:cs typeface="Times New Roman" pitchFamily="18" charset="0"/>
                <a:hlinkClick r:id="rId2"/>
              </a:rPr>
              <a:t> </a:t>
            </a:r>
            <a:r>
              <a:rPr lang="ru-RU" sz="800" dirty="0" smtClean="0">
                <a:latin typeface="Times New Roman" pitchFamily="18" charset="0"/>
                <a:cs typeface="Times New Roman" pitchFamily="18" charset="0"/>
              </a:rPr>
              <a:t>РЕМНИ  БЕЗОПАСНОСТИ, НАТЯЖИТЕЛИ РЕМНЕЙ БЕЗОПАСНОСТИ, АКТИВНЫЕ  ПОДГОЛОВНИКИ,  </a:t>
            </a:r>
            <a:r>
              <a:rPr lang="ru-RU" sz="800" dirty="0" err="1" smtClean="0">
                <a:latin typeface="Times New Roman" pitchFamily="18" charset="0"/>
                <a:cs typeface="Times New Roman" pitchFamily="18" charset="0"/>
              </a:rPr>
              <a:t>пОДУШКИ</a:t>
            </a:r>
            <a:r>
              <a:rPr lang="ru-RU" sz="800" dirty="0" smtClean="0">
                <a:latin typeface="Times New Roman" pitchFamily="18" charset="0"/>
                <a:cs typeface="Times New Roman" pitchFamily="18" charset="0"/>
              </a:rPr>
              <a:t> БЕЗОПАСНОСТИ,  БЕЗОПАСНАЯ КОНСТРУКЦИЯ КУЗОВА.</a:t>
            </a:r>
            <a:br>
              <a:rPr lang="ru-RU" sz="800" dirty="0" smtClean="0">
                <a:latin typeface="Times New Roman" pitchFamily="18" charset="0"/>
                <a:cs typeface="Times New Roman" pitchFamily="18" charset="0"/>
              </a:rPr>
            </a:br>
            <a:r>
              <a:rPr lang="ru-RU" sz="800" dirty="0" smtClean="0">
                <a:latin typeface="Times New Roman" pitchFamily="18" charset="0"/>
                <a:cs typeface="Times New Roman" pitchFamily="18" charset="0"/>
              </a:rPr>
              <a:t>2.. </a:t>
            </a:r>
            <a:r>
              <a:rPr lang="ru-RU" sz="800" dirty="0" err="1" smtClean="0">
                <a:latin typeface="Times New Roman" pitchFamily="18" charset="0"/>
                <a:cs typeface="Times New Roman" pitchFamily="18" charset="0"/>
              </a:rPr>
              <a:t>Антиблокировочная</a:t>
            </a:r>
            <a:r>
              <a:rPr lang="ru-RU" sz="800" dirty="0" smtClean="0">
                <a:latin typeface="Times New Roman" pitchFamily="18" charset="0"/>
                <a:cs typeface="Times New Roman" pitchFamily="18" charset="0"/>
              </a:rPr>
              <a:t>  система  тормозов,  </a:t>
            </a:r>
            <a:r>
              <a:rPr lang="ru-RU" sz="800" dirty="0" err="1" smtClean="0">
                <a:latin typeface="Times New Roman" pitchFamily="18" charset="0"/>
                <a:cs typeface="Times New Roman" pitchFamily="18" charset="0"/>
              </a:rPr>
              <a:t>антипробуксовочная</a:t>
            </a:r>
            <a:r>
              <a:rPr lang="ru-RU" sz="800" dirty="0" smtClean="0">
                <a:latin typeface="Times New Roman" pitchFamily="18" charset="0"/>
                <a:cs typeface="Times New Roman" pitchFamily="18" charset="0"/>
              </a:rPr>
              <a:t>  система,  система курсовой устойчивости, Система распределения  тормозных  усилий.</a:t>
            </a:r>
            <a:r>
              <a:rPr lang="ru-RU" sz="800" dirty="0" smtClean="0">
                <a:solidFill>
                  <a:srgbClr val="002060"/>
                </a:solidFill>
                <a:latin typeface="Times New Roman" pitchFamily="18" charset="0"/>
                <a:cs typeface="Times New Roman" pitchFamily="18" charset="0"/>
              </a:rPr>
              <a:t/>
            </a:r>
            <a:br>
              <a:rPr lang="ru-RU" sz="800" dirty="0" smtClean="0">
                <a:solidFill>
                  <a:srgbClr val="002060"/>
                </a:solidFill>
                <a:latin typeface="Times New Roman" pitchFamily="18" charset="0"/>
                <a:cs typeface="Times New Roman" pitchFamily="18" charset="0"/>
              </a:rPr>
            </a:br>
            <a:r>
              <a:rPr lang="ru-RU" sz="800" dirty="0" smtClean="0">
                <a:solidFill>
                  <a:srgbClr val="002060"/>
                </a:solidFill>
                <a:latin typeface="Times New Roman" pitchFamily="18" charset="0"/>
                <a:cs typeface="Times New Roman" pitchFamily="18" charset="0"/>
              </a:rPr>
              <a:t> </a:t>
            </a:r>
            <a:endParaRPr lang="ru-RU" sz="8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357298"/>
            <a:ext cx="8686800" cy="5186378"/>
          </a:xfrm>
        </p:spPr>
        <p:txBody>
          <a:bodyPr>
            <a:normAutofit fontScale="90000"/>
          </a:bodyPr>
          <a:lstStyle/>
          <a:p>
            <a:pPr fontAlgn="t"/>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dirty="0" smtClean="0"/>
              <a:t/>
            </a:r>
            <a:br>
              <a:rPr lang="ru-RU"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graphicFrame>
        <p:nvGraphicFramePr>
          <p:cNvPr id="4" name="Таблица 3"/>
          <p:cNvGraphicFramePr>
            <a:graphicFrameLocks noGrp="1"/>
          </p:cNvGraphicFramePr>
          <p:nvPr/>
        </p:nvGraphicFramePr>
        <p:xfrm>
          <a:off x="285723" y="1397000"/>
          <a:ext cx="8572556" cy="741680"/>
        </p:xfrm>
        <a:graphic>
          <a:graphicData uri="http://schemas.openxmlformats.org/drawingml/2006/table">
            <a:tbl>
              <a:tblPr firstRow="1" bandRow="1">
                <a:tableStyleId>{5C22544A-7EE6-4342-B048-85BDC9FD1C3A}</a:tableStyleId>
              </a:tblPr>
              <a:tblGrid>
                <a:gridCol w="504268"/>
                <a:gridCol w="504268"/>
                <a:gridCol w="504268"/>
                <a:gridCol w="504268"/>
                <a:gridCol w="504268"/>
                <a:gridCol w="504268"/>
                <a:gridCol w="504268"/>
                <a:gridCol w="504268"/>
                <a:gridCol w="504268"/>
                <a:gridCol w="504268"/>
                <a:gridCol w="504268"/>
                <a:gridCol w="504268"/>
                <a:gridCol w="504268"/>
                <a:gridCol w="504268"/>
                <a:gridCol w="504268"/>
                <a:gridCol w="504268"/>
                <a:gridCol w="504268"/>
              </a:tblGrid>
              <a:tr h="370840">
                <a:tc>
                  <a:txBody>
                    <a:bodyPr/>
                    <a:lstStyle/>
                    <a:p>
                      <a:r>
                        <a:rPr lang="ru-RU" dirty="0" smtClean="0"/>
                        <a:t>1</a:t>
                      </a:r>
                      <a:endParaRPr lang="ru-RU" dirty="0"/>
                    </a:p>
                  </a:txBody>
                  <a:tcPr/>
                </a:tc>
                <a:tc>
                  <a:txBody>
                    <a:bodyPr/>
                    <a:lstStyle/>
                    <a:p>
                      <a:r>
                        <a:rPr lang="ru-RU" dirty="0" smtClean="0"/>
                        <a:t>2</a:t>
                      </a:r>
                      <a:endParaRPr lang="ru-RU" dirty="0"/>
                    </a:p>
                  </a:txBody>
                  <a:tcPr/>
                </a:tc>
                <a:tc>
                  <a:txBody>
                    <a:bodyPr/>
                    <a:lstStyle/>
                    <a:p>
                      <a:r>
                        <a:rPr lang="ru-RU" dirty="0" smtClean="0"/>
                        <a:t>3</a:t>
                      </a:r>
                      <a:endParaRPr lang="ru-RU" dirty="0"/>
                    </a:p>
                  </a:txBody>
                  <a:tcPr/>
                </a:tc>
                <a:tc>
                  <a:txBody>
                    <a:bodyPr/>
                    <a:lstStyle/>
                    <a:p>
                      <a:r>
                        <a:rPr lang="ru-RU" dirty="0" smtClean="0"/>
                        <a:t>4</a:t>
                      </a:r>
                      <a:endParaRPr lang="ru-RU" dirty="0"/>
                    </a:p>
                  </a:txBody>
                  <a:tcPr/>
                </a:tc>
                <a:tc>
                  <a:txBody>
                    <a:bodyPr/>
                    <a:lstStyle/>
                    <a:p>
                      <a:r>
                        <a:rPr lang="ru-RU" dirty="0" smtClean="0"/>
                        <a:t>5</a:t>
                      </a:r>
                      <a:endParaRPr lang="ru-RU" dirty="0"/>
                    </a:p>
                  </a:txBody>
                  <a:tcPr/>
                </a:tc>
                <a:tc>
                  <a:txBody>
                    <a:bodyPr/>
                    <a:lstStyle/>
                    <a:p>
                      <a:endParaRPr lang="ru-RU" dirty="0"/>
                    </a:p>
                  </a:txBody>
                  <a:tcPr/>
                </a:tc>
                <a:tc>
                  <a:txBody>
                    <a:bodyPr/>
                    <a:lstStyle/>
                    <a:p>
                      <a:r>
                        <a:rPr lang="ru-RU" dirty="0" smtClean="0"/>
                        <a:t>6</a:t>
                      </a:r>
                      <a:endParaRPr lang="ru-RU" dirty="0"/>
                    </a:p>
                  </a:txBody>
                  <a:tcPr/>
                </a:tc>
                <a:tc>
                  <a:txBody>
                    <a:bodyPr/>
                    <a:lstStyle/>
                    <a:p>
                      <a:r>
                        <a:rPr lang="ru-RU" dirty="0" smtClean="0"/>
                        <a:t>7</a:t>
                      </a:r>
                      <a:endParaRPr lang="ru-RU" dirty="0"/>
                    </a:p>
                  </a:txBody>
                  <a:tcPr/>
                </a:tc>
                <a:tc>
                  <a:txBody>
                    <a:bodyPr/>
                    <a:lstStyle/>
                    <a:p>
                      <a:r>
                        <a:rPr lang="ru-RU" dirty="0" smtClean="0"/>
                        <a:t>8</a:t>
                      </a:r>
                      <a:endParaRPr lang="ru-RU" dirty="0"/>
                    </a:p>
                  </a:txBody>
                  <a:tcPr/>
                </a:tc>
                <a:tc>
                  <a:txBody>
                    <a:bodyPr/>
                    <a:lstStyle/>
                    <a:p>
                      <a:r>
                        <a:rPr lang="ru-RU" dirty="0" smtClean="0"/>
                        <a:t>9</a:t>
                      </a:r>
                      <a:endParaRPr lang="ru-RU" dirty="0"/>
                    </a:p>
                  </a:txBody>
                  <a:tcPr/>
                </a:tc>
                <a:tc>
                  <a:txBody>
                    <a:bodyPr/>
                    <a:lstStyle/>
                    <a:p>
                      <a:r>
                        <a:rPr lang="ru-RU" dirty="0" smtClean="0"/>
                        <a:t>10</a:t>
                      </a:r>
                      <a:endParaRPr lang="ru-RU" dirty="0"/>
                    </a:p>
                  </a:txBody>
                  <a:tcPr/>
                </a:tc>
                <a:tc>
                  <a:txBody>
                    <a:bodyPr/>
                    <a:lstStyle/>
                    <a:p>
                      <a:endParaRPr lang="ru-RU" dirty="0"/>
                    </a:p>
                  </a:txBody>
                  <a:tcPr/>
                </a:tc>
                <a:tc>
                  <a:txBody>
                    <a:bodyPr/>
                    <a:lstStyle/>
                    <a:p>
                      <a:r>
                        <a:rPr lang="ru-RU" dirty="0" smtClean="0"/>
                        <a:t>11</a:t>
                      </a:r>
                      <a:endParaRPr lang="ru-RU" dirty="0"/>
                    </a:p>
                  </a:txBody>
                  <a:tcPr/>
                </a:tc>
                <a:tc>
                  <a:txBody>
                    <a:bodyPr/>
                    <a:lstStyle/>
                    <a:p>
                      <a:r>
                        <a:rPr lang="ru-RU" dirty="0" smtClean="0"/>
                        <a:t>12</a:t>
                      </a:r>
                      <a:endParaRPr lang="ru-RU" dirty="0"/>
                    </a:p>
                  </a:txBody>
                  <a:tcPr/>
                </a:tc>
                <a:tc>
                  <a:txBody>
                    <a:bodyPr/>
                    <a:lstStyle/>
                    <a:p>
                      <a:r>
                        <a:rPr lang="ru-RU" dirty="0" smtClean="0"/>
                        <a:t>13</a:t>
                      </a:r>
                      <a:endParaRPr lang="ru-RU" dirty="0"/>
                    </a:p>
                  </a:txBody>
                  <a:tcPr/>
                </a:tc>
                <a:tc>
                  <a:txBody>
                    <a:bodyPr/>
                    <a:lstStyle/>
                    <a:p>
                      <a:r>
                        <a:rPr lang="ru-RU" dirty="0" smtClean="0"/>
                        <a:t>14</a:t>
                      </a:r>
                      <a:endParaRPr lang="ru-RU" dirty="0"/>
                    </a:p>
                  </a:txBody>
                  <a:tcPr/>
                </a:tc>
                <a:tc>
                  <a:txBody>
                    <a:bodyPr/>
                    <a:lstStyle/>
                    <a:p>
                      <a:r>
                        <a:rPr lang="ru-RU" dirty="0" smtClean="0"/>
                        <a:t>15</a:t>
                      </a:r>
                      <a:endParaRPr lang="ru-RU" dirty="0"/>
                    </a:p>
                  </a:txBody>
                  <a:tcPr/>
                </a:tc>
              </a:tr>
              <a:tr h="370840">
                <a:tc>
                  <a:txBody>
                    <a:bodyPr/>
                    <a:lstStyle/>
                    <a:p>
                      <a:r>
                        <a:rPr lang="ru-RU" dirty="0" smtClean="0"/>
                        <a:t>2</a:t>
                      </a:r>
                      <a:endParaRPr lang="ru-RU" dirty="0"/>
                    </a:p>
                  </a:txBody>
                  <a:tcPr/>
                </a:tc>
                <a:tc>
                  <a:txBody>
                    <a:bodyPr/>
                    <a:lstStyle/>
                    <a:p>
                      <a:r>
                        <a:rPr lang="ru-RU" dirty="0" smtClean="0"/>
                        <a:t>1</a:t>
                      </a:r>
                      <a:endParaRPr lang="ru-RU" dirty="0"/>
                    </a:p>
                  </a:txBody>
                  <a:tcPr/>
                </a:tc>
                <a:tc>
                  <a:txBody>
                    <a:bodyPr/>
                    <a:lstStyle/>
                    <a:p>
                      <a:r>
                        <a:rPr lang="ru-RU" dirty="0" smtClean="0"/>
                        <a:t>1</a:t>
                      </a:r>
                      <a:endParaRPr lang="ru-RU" dirty="0"/>
                    </a:p>
                  </a:txBody>
                  <a:tcPr/>
                </a:tc>
                <a:tc>
                  <a:txBody>
                    <a:bodyPr/>
                    <a:lstStyle/>
                    <a:p>
                      <a:r>
                        <a:rPr lang="ru-RU" dirty="0" smtClean="0"/>
                        <a:t>1</a:t>
                      </a:r>
                      <a:endParaRPr lang="ru-RU" dirty="0"/>
                    </a:p>
                  </a:txBody>
                  <a:tcPr/>
                </a:tc>
                <a:tc>
                  <a:txBody>
                    <a:bodyPr/>
                    <a:lstStyle/>
                    <a:p>
                      <a:r>
                        <a:rPr lang="ru-RU" dirty="0" smtClean="0"/>
                        <a:t>2</a:t>
                      </a:r>
                      <a:endParaRPr lang="ru-RU" dirty="0"/>
                    </a:p>
                  </a:txBody>
                  <a:tcPr/>
                </a:tc>
                <a:tc>
                  <a:txBody>
                    <a:bodyPr/>
                    <a:lstStyle/>
                    <a:p>
                      <a:endParaRPr lang="ru-RU" dirty="0"/>
                    </a:p>
                  </a:txBody>
                  <a:tcPr/>
                </a:tc>
                <a:tc>
                  <a:txBody>
                    <a:bodyPr/>
                    <a:lstStyle/>
                    <a:p>
                      <a:r>
                        <a:rPr lang="ru-RU" dirty="0" smtClean="0"/>
                        <a:t>3</a:t>
                      </a:r>
                      <a:endParaRPr lang="ru-RU" dirty="0"/>
                    </a:p>
                  </a:txBody>
                  <a:tcPr/>
                </a:tc>
                <a:tc>
                  <a:txBody>
                    <a:bodyPr/>
                    <a:lstStyle/>
                    <a:p>
                      <a:r>
                        <a:rPr lang="ru-RU" dirty="0" smtClean="0"/>
                        <a:t>3</a:t>
                      </a:r>
                      <a:endParaRPr lang="ru-RU" dirty="0"/>
                    </a:p>
                  </a:txBody>
                  <a:tcPr/>
                </a:tc>
                <a:tc>
                  <a:txBody>
                    <a:bodyPr/>
                    <a:lstStyle/>
                    <a:p>
                      <a:r>
                        <a:rPr lang="ru-RU" dirty="0" smtClean="0"/>
                        <a:t>2</a:t>
                      </a:r>
                      <a:endParaRPr lang="ru-RU" dirty="0"/>
                    </a:p>
                  </a:txBody>
                  <a:tcPr/>
                </a:tc>
                <a:tc>
                  <a:txBody>
                    <a:bodyPr/>
                    <a:lstStyle/>
                    <a:p>
                      <a:r>
                        <a:rPr lang="ru-RU" dirty="0" smtClean="0"/>
                        <a:t>3</a:t>
                      </a:r>
                      <a:endParaRPr lang="ru-RU" dirty="0"/>
                    </a:p>
                  </a:txBody>
                  <a:tcPr/>
                </a:tc>
                <a:tc>
                  <a:txBody>
                    <a:bodyPr/>
                    <a:lstStyle/>
                    <a:p>
                      <a:r>
                        <a:rPr lang="ru-RU" dirty="0" smtClean="0"/>
                        <a:t>1</a:t>
                      </a:r>
                      <a:endParaRPr lang="ru-RU" dirty="0"/>
                    </a:p>
                  </a:txBody>
                  <a:tcPr/>
                </a:tc>
                <a:tc>
                  <a:txBody>
                    <a:bodyPr/>
                    <a:lstStyle/>
                    <a:p>
                      <a:endParaRPr lang="ru-RU" dirty="0"/>
                    </a:p>
                  </a:txBody>
                  <a:tcPr/>
                </a:tc>
                <a:tc>
                  <a:txBody>
                    <a:bodyPr/>
                    <a:lstStyle/>
                    <a:p>
                      <a:r>
                        <a:rPr lang="ru-RU" dirty="0" smtClean="0"/>
                        <a:t>1</a:t>
                      </a:r>
                      <a:endParaRPr lang="ru-RU" dirty="0"/>
                    </a:p>
                  </a:txBody>
                  <a:tcPr/>
                </a:tc>
                <a:tc>
                  <a:txBody>
                    <a:bodyPr/>
                    <a:lstStyle/>
                    <a:p>
                      <a:r>
                        <a:rPr lang="ru-RU" dirty="0" smtClean="0"/>
                        <a:t>1</a:t>
                      </a:r>
                      <a:endParaRPr lang="ru-RU" dirty="0"/>
                    </a:p>
                  </a:txBody>
                  <a:tcPr/>
                </a:tc>
                <a:tc>
                  <a:txBody>
                    <a:bodyPr/>
                    <a:lstStyle/>
                    <a:p>
                      <a:r>
                        <a:rPr lang="ru-RU" dirty="0" smtClean="0"/>
                        <a:t>2</a:t>
                      </a:r>
                      <a:endParaRPr lang="ru-RU" dirty="0"/>
                    </a:p>
                  </a:txBody>
                  <a:tcPr/>
                </a:tc>
                <a:tc>
                  <a:txBody>
                    <a:bodyPr/>
                    <a:lstStyle/>
                    <a:p>
                      <a:r>
                        <a:rPr lang="ru-RU" dirty="0" smtClean="0"/>
                        <a:t>1</a:t>
                      </a:r>
                      <a:endParaRPr lang="ru-RU" dirty="0"/>
                    </a:p>
                  </a:txBody>
                  <a:tcPr/>
                </a:tc>
                <a:tc>
                  <a:txBody>
                    <a:bodyPr/>
                    <a:lstStyle/>
                    <a:p>
                      <a:r>
                        <a:rPr lang="ru-RU" dirty="0" smtClean="0"/>
                        <a:t>1</a:t>
                      </a:r>
                      <a:endParaRPr lang="ru-RU" dirty="0"/>
                    </a:p>
                  </a:txBody>
                  <a:tcPr/>
                </a:tc>
              </a:tr>
            </a:tbl>
          </a:graphicData>
        </a:graphic>
      </p:graphicFrame>
      <p:graphicFrame>
        <p:nvGraphicFramePr>
          <p:cNvPr id="5" name="Таблица 4"/>
          <p:cNvGraphicFramePr>
            <a:graphicFrameLocks noGrp="1"/>
          </p:cNvGraphicFramePr>
          <p:nvPr/>
        </p:nvGraphicFramePr>
        <p:xfrm>
          <a:off x="357157" y="2857496"/>
          <a:ext cx="8501122" cy="741680"/>
        </p:xfrm>
        <a:graphic>
          <a:graphicData uri="http://schemas.openxmlformats.org/drawingml/2006/table">
            <a:tbl>
              <a:tblPr firstRow="1" bandRow="1">
                <a:tableStyleId>{5C22544A-7EE6-4342-B048-85BDC9FD1C3A}</a:tableStyleId>
              </a:tblPr>
              <a:tblGrid>
                <a:gridCol w="500066"/>
                <a:gridCol w="500066"/>
                <a:gridCol w="500066"/>
                <a:gridCol w="500066"/>
                <a:gridCol w="500066"/>
                <a:gridCol w="500066"/>
                <a:gridCol w="500066"/>
                <a:gridCol w="500066"/>
                <a:gridCol w="500066"/>
                <a:gridCol w="500066"/>
                <a:gridCol w="500066"/>
                <a:gridCol w="500066"/>
                <a:gridCol w="500066"/>
                <a:gridCol w="500066"/>
                <a:gridCol w="500066"/>
                <a:gridCol w="500066"/>
                <a:gridCol w="500066"/>
              </a:tblGrid>
              <a:tr h="370840">
                <a:tc>
                  <a:txBody>
                    <a:bodyPr/>
                    <a:lstStyle/>
                    <a:p>
                      <a:r>
                        <a:rPr lang="ru-RU" dirty="0" smtClean="0"/>
                        <a:t>16</a:t>
                      </a:r>
                      <a:endParaRPr lang="ru-RU" dirty="0"/>
                    </a:p>
                  </a:txBody>
                  <a:tcPr/>
                </a:tc>
                <a:tc>
                  <a:txBody>
                    <a:bodyPr/>
                    <a:lstStyle/>
                    <a:p>
                      <a:r>
                        <a:rPr lang="ru-RU" dirty="0" smtClean="0"/>
                        <a:t>17</a:t>
                      </a:r>
                      <a:endParaRPr lang="ru-RU" dirty="0"/>
                    </a:p>
                  </a:txBody>
                  <a:tcPr/>
                </a:tc>
                <a:tc>
                  <a:txBody>
                    <a:bodyPr/>
                    <a:lstStyle/>
                    <a:p>
                      <a:r>
                        <a:rPr lang="ru-RU" dirty="0" smtClean="0"/>
                        <a:t>18</a:t>
                      </a:r>
                      <a:endParaRPr lang="ru-RU" dirty="0"/>
                    </a:p>
                  </a:txBody>
                  <a:tcPr/>
                </a:tc>
                <a:tc>
                  <a:txBody>
                    <a:bodyPr/>
                    <a:lstStyle/>
                    <a:p>
                      <a:r>
                        <a:rPr lang="ru-RU" dirty="0" smtClean="0"/>
                        <a:t>19</a:t>
                      </a:r>
                      <a:endParaRPr lang="ru-RU" dirty="0"/>
                    </a:p>
                  </a:txBody>
                  <a:tcPr/>
                </a:tc>
                <a:tc>
                  <a:txBody>
                    <a:bodyPr/>
                    <a:lstStyle/>
                    <a:p>
                      <a:r>
                        <a:rPr lang="ru-RU" dirty="0" smtClean="0"/>
                        <a:t>20</a:t>
                      </a:r>
                      <a:endParaRPr lang="ru-RU" dirty="0"/>
                    </a:p>
                  </a:txBody>
                  <a:tcPr/>
                </a:tc>
                <a:tc>
                  <a:txBody>
                    <a:bodyPr/>
                    <a:lstStyle/>
                    <a:p>
                      <a:endParaRPr lang="ru-RU" dirty="0"/>
                    </a:p>
                  </a:txBody>
                  <a:tcPr/>
                </a:tc>
                <a:tc>
                  <a:txBody>
                    <a:bodyPr/>
                    <a:lstStyle/>
                    <a:p>
                      <a:r>
                        <a:rPr lang="ru-RU" dirty="0" smtClean="0"/>
                        <a:t>21</a:t>
                      </a:r>
                      <a:endParaRPr lang="ru-RU" dirty="0"/>
                    </a:p>
                  </a:txBody>
                  <a:tcPr/>
                </a:tc>
                <a:tc>
                  <a:txBody>
                    <a:bodyPr/>
                    <a:lstStyle/>
                    <a:p>
                      <a:r>
                        <a:rPr lang="ru-RU" dirty="0" smtClean="0"/>
                        <a:t>22</a:t>
                      </a:r>
                      <a:endParaRPr lang="ru-RU" dirty="0"/>
                    </a:p>
                  </a:txBody>
                  <a:tcPr/>
                </a:tc>
                <a:tc>
                  <a:txBody>
                    <a:bodyPr/>
                    <a:lstStyle/>
                    <a:p>
                      <a:r>
                        <a:rPr lang="ru-RU" dirty="0" smtClean="0"/>
                        <a:t>23</a:t>
                      </a:r>
                      <a:endParaRPr lang="ru-RU" dirty="0"/>
                    </a:p>
                  </a:txBody>
                  <a:tcPr/>
                </a:tc>
                <a:tc>
                  <a:txBody>
                    <a:bodyPr/>
                    <a:lstStyle/>
                    <a:p>
                      <a:r>
                        <a:rPr lang="ru-RU" dirty="0" smtClean="0"/>
                        <a:t>24</a:t>
                      </a:r>
                      <a:endParaRPr lang="ru-RU" dirty="0"/>
                    </a:p>
                  </a:txBody>
                  <a:tcPr/>
                </a:tc>
                <a:tc>
                  <a:txBody>
                    <a:bodyPr/>
                    <a:lstStyle/>
                    <a:p>
                      <a:r>
                        <a:rPr lang="ru-RU" dirty="0" smtClean="0"/>
                        <a:t>25</a:t>
                      </a:r>
                      <a:endParaRPr lang="ru-RU" dirty="0"/>
                    </a:p>
                  </a:txBody>
                  <a:tcPr/>
                </a:tc>
                <a:tc>
                  <a:txBody>
                    <a:bodyPr/>
                    <a:lstStyle/>
                    <a:p>
                      <a:endParaRPr lang="ru-RU" dirty="0"/>
                    </a:p>
                  </a:txBody>
                  <a:tcPr/>
                </a:tc>
                <a:tc>
                  <a:txBody>
                    <a:bodyPr/>
                    <a:lstStyle/>
                    <a:p>
                      <a:r>
                        <a:rPr lang="ru-RU" dirty="0" smtClean="0"/>
                        <a:t>26</a:t>
                      </a:r>
                      <a:endParaRPr lang="ru-RU" dirty="0"/>
                    </a:p>
                  </a:txBody>
                  <a:tcPr/>
                </a:tc>
                <a:tc>
                  <a:txBody>
                    <a:bodyPr/>
                    <a:lstStyle/>
                    <a:p>
                      <a:r>
                        <a:rPr lang="ru-RU" dirty="0" smtClean="0"/>
                        <a:t>27</a:t>
                      </a:r>
                      <a:endParaRPr lang="ru-RU" dirty="0"/>
                    </a:p>
                  </a:txBody>
                  <a:tcPr/>
                </a:tc>
                <a:tc>
                  <a:txBody>
                    <a:bodyPr/>
                    <a:lstStyle/>
                    <a:p>
                      <a:r>
                        <a:rPr lang="ru-RU" dirty="0" smtClean="0"/>
                        <a:t>28</a:t>
                      </a:r>
                      <a:endParaRPr lang="ru-RU" dirty="0"/>
                    </a:p>
                  </a:txBody>
                  <a:tcPr/>
                </a:tc>
                <a:tc>
                  <a:txBody>
                    <a:bodyPr/>
                    <a:lstStyle/>
                    <a:p>
                      <a:r>
                        <a:rPr lang="ru-RU" dirty="0" smtClean="0"/>
                        <a:t>29</a:t>
                      </a:r>
                      <a:endParaRPr lang="ru-RU" dirty="0"/>
                    </a:p>
                  </a:txBody>
                  <a:tcPr/>
                </a:tc>
                <a:tc>
                  <a:txBody>
                    <a:bodyPr/>
                    <a:lstStyle/>
                    <a:p>
                      <a:r>
                        <a:rPr lang="ru-RU" dirty="0" smtClean="0"/>
                        <a:t>30</a:t>
                      </a:r>
                      <a:endParaRPr lang="ru-RU" dirty="0"/>
                    </a:p>
                  </a:txBody>
                  <a:tcPr/>
                </a:tc>
              </a:tr>
              <a:tr h="370840">
                <a:tc>
                  <a:txBody>
                    <a:bodyPr/>
                    <a:lstStyle/>
                    <a:p>
                      <a:r>
                        <a:rPr lang="ru-RU" dirty="0" smtClean="0"/>
                        <a:t>3</a:t>
                      </a:r>
                      <a:endParaRPr lang="ru-RU" dirty="0"/>
                    </a:p>
                  </a:txBody>
                  <a:tcPr/>
                </a:tc>
                <a:tc>
                  <a:txBody>
                    <a:bodyPr/>
                    <a:lstStyle/>
                    <a:p>
                      <a:r>
                        <a:rPr lang="ru-RU" dirty="0" smtClean="0"/>
                        <a:t>2</a:t>
                      </a:r>
                      <a:endParaRPr lang="ru-RU" dirty="0"/>
                    </a:p>
                  </a:txBody>
                  <a:tcPr/>
                </a:tc>
                <a:tc>
                  <a:txBody>
                    <a:bodyPr/>
                    <a:lstStyle/>
                    <a:p>
                      <a:r>
                        <a:rPr lang="ru-RU" dirty="0" smtClean="0"/>
                        <a:t>3</a:t>
                      </a:r>
                      <a:endParaRPr lang="ru-RU" dirty="0"/>
                    </a:p>
                  </a:txBody>
                  <a:tcPr/>
                </a:tc>
                <a:tc>
                  <a:txBody>
                    <a:bodyPr/>
                    <a:lstStyle/>
                    <a:p>
                      <a:r>
                        <a:rPr lang="ru-RU" dirty="0" smtClean="0"/>
                        <a:t>2</a:t>
                      </a:r>
                      <a:endParaRPr lang="ru-RU" dirty="0"/>
                    </a:p>
                  </a:txBody>
                  <a:tcPr/>
                </a:tc>
                <a:tc>
                  <a:txBody>
                    <a:bodyPr/>
                    <a:lstStyle/>
                    <a:p>
                      <a:r>
                        <a:rPr lang="ru-RU" dirty="0" smtClean="0"/>
                        <a:t>2</a:t>
                      </a:r>
                      <a:endParaRPr lang="ru-RU" dirty="0"/>
                    </a:p>
                  </a:txBody>
                  <a:tcPr/>
                </a:tc>
                <a:tc>
                  <a:txBody>
                    <a:bodyPr/>
                    <a:lstStyle/>
                    <a:p>
                      <a:endParaRPr lang="ru-RU" dirty="0"/>
                    </a:p>
                  </a:txBody>
                  <a:tcPr/>
                </a:tc>
                <a:tc>
                  <a:txBody>
                    <a:bodyPr/>
                    <a:lstStyle/>
                    <a:p>
                      <a:r>
                        <a:rPr lang="ru-RU" dirty="0" smtClean="0"/>
                        <a:t>3</a:t>
                      </a:r>
                      <a:endParaRPr lang="ru-RU" dirty="0"/>
                    </a:p>
                  </a:txBody>
                  <a:tcPr/>
                </a:tc>
                <a:tc>
                  <a:txBody>
                    <a:bodyPr/>
                    <a:lstStyle/>
                    <a:p>
                      <a:r>
                        <a:rPr lang="ru-RU" dirty="0" smtClean="0"/>
                        <a:t>3</a:t>
                      </a:r>
                      <a:endParaRPr lang="ru-RU" dirty="0"/>
                    </a:p>
                  </a:txBody>
                  <a:tcPr/>
                </a:tc>
                <a:tc>
                  <a:txBody>
                    <a:bodyPr/>
                    <a:lstStyle/>
                    <a:p>
                      <a:r>
                        <a:rPr lang="ru-RU" dirty="0" smtClean="0"/>
                        <a:t>1</a:t>
                      </a:r>
                      <a:endParaRPr lang="ru-RU" dirty="0"/>
                    </a:p>
                  </a:txBody>
                  <a:tcPr/>
                </a:tc>
                <a:tc>
                  <a:txBody>
                    <a:bodyPr/>
                    <a:lstStyle/>
                    <a:p>
                      <a:r>
                        <a:rPr lang="ru-RU" dirty="0" smtClean="0"/>
                        <a:t>1</a:t>
                      </a:r>
                      <a:endParaRPr lang="ru-RU" dirty="0"/>
                    </a:p>
                  </a:txBody>
                  <a:tcPr/>
                </a:tc>
                <a:tc>
                  <a:txBody>
                    <a:bodyPr/>
                    <a:lstStyle/>
                    <a:p>
                      <a:r>
                        <a:rPr lang="ru-RU" dirty="0" smtClean="0"/>
                        <a:t>2</a:t>
                      </a:r>
                      <a:endParaRPr lang="ru-RU" dirty="0"/>
                    </a:p>
                  </a:txBody>
                  <a:tcPr/>
                </a:tc>
                <a:tc>
                  <a:txBody>
                    <a:bodyPr/>
                    <a:lstStyle/>
                    <a:p>
                      <a:endParaRPr lang="ru-RU" dirty="0"/>
                    </a:p>
                  </a:txBody>
                  <a:tcPr/>
                </a:tc>
                <a:tc>
                  <a:txBody>
                    <a:bodyPr/>
                    <a:lstStyle/>
                    <a:p>
                      <a:r>
                        <a:rPr lang="ru-RU" dirty="0" smtClean="0"/>
                        <a:t>3</a:t>
                      </a:r>
                      <a:endParaRPr lang="ru-RU" dirty="0"/>
                    </a:p>
                  </a:txBody>
                  <a:tcPr/>
                </a:tc>
                <a:tc>
                  <a:txBody>
                    <a:bodyPr/>
                    <a:lstStyle/>
                    <a:p>
                      <a:r>
                        <a:rPr lang="ru-RU" dirty="0" smtClean="0"/>
                        <a:t>3</a:t>
                      </a:r>
                      <a:endParaRPr lang="ru-RU" dirty="0"/>
                    </a:p>
                  </a:txBody>
                  <a:tcPr/>
                </a:tc>
                <a:tc>
                  <a:txBody>
                    <a:bodyPr/>
                    <a:lstStyle/>
                    <a:p>
                      <a:r>
                        <a:rPr lang="ru-RU" dirty="0" smtClean="0"/>
                        <a:t>2</a:t>
                      </a:r>
                      <a:endParaRPr lang="ru-RU" dirty="0"/>
                    </a:p>
                  </a:txBody>
                  <a:tcPr/>
                </a:tc>
                <a:tc>
                  <a:txBody>
                    <a:bodyPr/>
                    <a:lstStyle/>
                    <a:p>
                      <a:r>
                        <a:rPr lang="ru-RU" dirty="0" smtClean="0"/>
                        <a:t>1</a:t>
                      </a:r>
                      <a:endParaRPr lang="ru-RU" dirty="0"/>
                    </a:p>
                  </a:txBody>
                  <a:tcPr/>
                </a:tc>
                <a:tc>
                  <a:txBody>
                    <a:bodyPr/>
                    <a:lstStyle/>
                    <a:p>
                      <a:r>
                        <a:rPr lang="ru-RU" dirty="0" smtClean="0"/>
                        <a:t>1</a:t>
                      </a:r>
                      <a:endParaRPr lang="ru-RU" dirty="0"/>
                    </a:p>
                  </a:txBody>
                  <a:tcPr/>
                </a:tc>
              </a:tr>
            </a:tbl>
          </a:graphicData>
        </a:graphic>
      </p:graphicFrame>
      <p:sp>
        <p:nvSpPr>
          <p:cNvPr id="7" name="Прямоугольник 6"/>
          <p:cNvSpPr/>
          <p:nvPr/>
        </p:nvSpPr>
        <p:spPr>
          <a:xfrm>
            <a:off x="1928794" y="214290"/>
            <a:ext cx="5500726" cy="729430"/>
          </a:xfrm>
          <a:prstGeom prst="rect">
            <a:avLst/>
          </a:prstGeom>
        </p:spPr>
        <p:txBody>
          <a:bodyPr wrap="square">
            <a:spAutoFit/>
          </a:bodyPr>
          <a:lstStyle/>
          <a:p>
            <a:pPr algn="ctr">
              <a:lnSpc>
                <a:spcPct val="115000"/>
              </a:lnSpc>
              <a:spcAft>
                <a:spcPts val="0"/>
              </a:spcAft>
            </a:pPr>
            <a:endParaRPr lang="ru-RU" b="1" dirty="0" smtClean="0">
              <a:solidFill>
                <a:srgbClr val="00B050"/>
              </a:solidFill>
              <a:latin typeface="Calibri"/>
              <a:ea typeface="Times New Roman"/>
              <a:cs typeface="Times New Roman"/>
            </a:endParaRPr>
          </a:p>
          <a:p>
            <a:pPr algn="ctr">
              <a:lnSpc>
                <a:spcPct val="115000"/>
              </a:lnSpc>
              <a:spcAft>
                <a:spcPts val="0"/>
              </a:spcAft>
            </a:pPr>
            <a:r>
              <a:rPr lang="ru-RU" b="1" dirty="0" smtClean="0">
                <a:solidFill>
                  <a:srgbClr val="00B050"/>
                </a:solidFill>
                <a:latin typeface="Calibri"/>
                <a:ea typeface="Times New Roman"/>
                <a:cs typeface="Times New Roman"/>
              </a:rPr>
              <a:t>ОТВЕТЫ НА ТЕСТЫ</a:t>
            </a:r>
            <a:endParaRPr lang="ru-RU" b="1" dirty="0">
              <a:solidFill>
                <a:srgbClr val="00B050"/>
              </a:solidFill>
              <a:latin typeface="Calibri"/>
              <a:ea typeface="Times New Roman"/>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1000" y="3357563"/>
            <a:ext cx="8458200" cy="1714511"/>
          </a:xfrm>
        </p:spPr>
        <p:txBody>
          <a:bodyPr>
            <a:normAutofit fontScale="90000"/>
          </a:bodyPr>
          <a:lstStyle/>
          <a:p>
            <a:pPr algn="ctr"/>
            <a:r>
              <a:rPr lang="ru-RU" b="1" dirty="0" smtClean="0">
                <a:solidFill>
                  <a:srgbClr val="C00000"/>
                </a:solidFill>
              </a:rPr>
              <a:t>Тема: Действия водителя в нештатных ситуациях </a:t>
            </a:r>
            <a:r>
              <a:rPr lang="ru-RU" dirty="0" smtClean="0"/>
              <a:t/>
            </a:r>
            <a:br>
              <a:rPr lang="ru-RU" dirty="0" smtClean="0"/>
            </a:br>
            <a:endParaRPr lang="ru-RU" dirty="0"/>
          </a:p>
        </p:txBody>
      </p:sp>
      <p:sp>
        <p:nvSpPr>
          <p:cNvPr id="3" name="Подзаголовок 2"/>
          <p:cNvSpPr>
            <a:spLocks noGrp="1"/>
          </p:cNvSpPr>
          <p:nvPr>
            <p:ph type="subTitle" idx="1"/>
          </p:nvPr>
        </p:nvSpPr>
        <p:spPr>
          <a:xfrm>
            <a:off x="381000" y="428604"/>
            <a:ext cx="8458200" cy="1428760"/>
          </a:xfrm>
        </p:spPr>
        <p:txBody>
          <a:bodyPr>
            <a:noAutofit/>
          </a:bodyPr>
          <a:lstStyle/>
          <a:p>
            <a:pPr algn="ctr"/>
            <a:r>
              <a:rPr lang="ru-RU" sz="3600" b="1" dirty="0" smtClean="0">
                <a:solidFill>
                  <a:srgbClr val="7030A0"/>
                </a:solidFill>
              </a:rPr>
              <a:t>КУРС: Основы безопасности дорожного движения</a:t>
            </a:r>
            <a:endParaRPr lang="ru-RU" sz="3600" b="1" dirty="0">
              <a:solidFill>
                <a:srgbClr val="7030A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500042"/>
            <a:ext cx="8686800" cy="642942"/>
          </a:xfrm>
        </p:spPr>
        <p:txBody>
          <a:bodyPr>
            <a:noAutofit/>
          </a:bodyPr>
          <a:lstStyle/>
          <a:p>
            <a:pPr algn="ctr"/>
            <a:r>
              <a:rPr lang="ru-RU" sz="2400" b="1" dirty="0" smtClean="0">
                <a:solidFill>
                  <a:srgbClr val="7030A0"/>
                </a:solidFill>
              </a:rPr>
              <a:t>Действия водителя в нештатных ситуациях </a:t>
            </a:r>
            <a:r>
              <a:rPr lang="ru-RU" sz="2400" dirty="0" smtClean="0">
                <a:solidFill>
                  <a:srgbClr val="7030A0"/>
                </a:solidFill>
              </a:rPr>
              <a:t/>
            </a:r>
            <a:br>
              <a:rPr lang="ru-RU" sz="2400" dirty="0" smtClean="0">
                <a:solidFill>
                  <a:srgbClr val="7030A0"/>
                </a:solidFill>
              </a:rPr>
            </a:br>
            <a:endParaRPr lang="ru-RU" sz="2400" dirty="0">
              <a:solidFill>
                <a:srgbClr val="7030A0"/>
              </a:solidFill>
            </a:endParaRPr>
          </a:p>
        </p:txBody>
      </p:sp>
      <p:sp>
        <p:nvSpPr>
          <p:cNvPr id="3" name="Содержимое 2"/>
          <p:cNvSpPr>
            <a:spLocks noGrp="1"/>
          </p:cNvSpPr>
          <p:nvPr>
            <p:ph idx="1"/>
          </p:nvPr>
        </p:nvSpPr>
        <p:spPr/>
        <p:txBody>
          <a:bodyPr>
            <a:normAutofit fontScale="62500" lnSpcReduction="20000"/>
          </a:bodyPr>
          <a:lstStyle/>
          <a:p>
            <a:r>
              <a:rPr lang="ru-RU" sz="3600" dirty="0" smtClean="0"/>
              <a:t>В соответствии с дорожной ситуацией, условиями видимости, особенностями транспортного средства и своим самочувствием водитель выбирает такую скорость, при которой транспортное средство полностью ему подчиняется. </a:t>
            </a:r>
          </a:p>
          <a:p>
            <a:r>
              <a:rPr lang="ru-RU" sz="3600" dirty="0" smtClean="0"/>
              <a:t>Но всегда может произойти что-то абсолютно неожиданное, ранее не встречавшееся, опасное для водителя. Неожиданных ситуаций может быть бесчисленное множество, поэтому дать рецепт на каждую из них практически невозможно. Но первое и главное условие: </a:t>
            </a:r>
            <a:r>
              <a:rPr lang="ru-RU" sz="3600" dirty="0" smtClean="0">
                <a:solidFill>
                  <a:srgbClr val="FF0000"/>
                </a:solidFill>
              </a:rPr>
              <a:t>не впадать в панику и не терять голову. </a:t>
            </a:r>
            <a:br>
              <a:rPr lang="ru-RU" sz="3600" dirty="0" smtClean="0">
                <a:solidFill>
                  <a:srgbClr val="FF0000"/>
                </a:solidFill>
              </a:rPr>
            </a:br>
            <a:r>
              <a:rPr lang="ru-RU" dirty="0" smtClean="0"/>
              <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C00000"/>
                </a:solidFill>
              </a:rPr>
              <a:t>1.  Действие водителя в условиях заноса</a:t>
            </a:r>
            <a:endParaRPr lang="ru-RU" dirty="0">
              <a:solidFill>
                <a:srgbClr val="C00000"/>
              </a:solidFill>
            </a:endParaRPr>
          </a:p>
        </p:txBody>
      </p:sp>
      <p:pic>
        <p:nvPicPr>
          <p:cNvPr id="4" name="Содержимое 3" descr="http://cache.zr.ru/wpfiles/uploads/2010/07/201007271707_esp2-575x661.png"/>
          <p:cNvPicPr>
            <a:picLocks noGrp="1"/>
          </p:cNvPicPr>
          <p:nvPr>
            <p:ph idx="1"/>
          </p:nvPr>
        </p:nvPicPr>
        <p:blipFill>
          <a:blip r:embed="rId2"/>
          <a:srcRect/>
          <a:stretch>
            <a:fillRect/>
          </a:stretch>
        </p:blipFill>
        <p:spPr bwMode="auto">
          <a:xfrm>
            <a:off x="214282" y="1571612"/>
            <a:ext cx="4071966" cy="4160853"/>
          </a:xfrm>
          <a:prstGeom prst="rect">
            <a:avLst/>
          </a:prstGeom>
          <a:noFill/>
          <a:ln w="9525">
            <a:noFill/>
            <a:miter lim="800000"/>
            <a:headEnd/>
            <a:tailEnd/>
          </a:ln>
        </p:spPr>
      </p:pic>
      <p:pic>
        <p:nvPicPr>
          <p:cNvPr id="5" name="Рисунок 4" descr="http://im7-tub-ru.yandex.net/i?id=326186723-65-72&amp;n=21"/>
          <p:cNvPicPr/>
          <p:nvPr/>
        </p:nvPicPr>
        <p:blipFill>
          <a:blip r:embed="rId3"/>
          <a:srcRect/>
          <a:stretch>
            <a:fillRect/>
          </a:stretch>
        </p:blipFill>
        <p:spPr bwMode="auto">
          <a:xfrm>
            <a:off x="4500562" y="1571613"/>
            <a:ext cx="4429156" cy="41434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428604"/>
            <a:ext cx="8686800" cy="838200"/>
          </a:xfrm>
        </p:spPr>
        <p:txBody>
          <a:bodyPr/>
          <a:lstStyle/>
          <a:p>
            <a:pPr algn="ctr"/>
            <a:r>
              <a:rPr lang="ru-RU" b="1" dirty="0" smtClean="0">
                <a:solidFill>
                  <a:srgbClr val="C00000"/>
                </a:solidFill>
              </a:rPr>
              <a:t>2. Разрыв шины</a:t>
            </a:r>
            <a:r>
              <a:rPr lang="ru-RU" dirty="0" smtClean="0">
                <a:solidFill>
                  <a:srgbClr val="C00000"/>
                </a:solidFill>
              </a:rPr>
              <a:t> </a:t>
            </a:r>
            <a:endParaRPr lang="ru-RU" dirty="0">
              <a:solidFill>
                <a:srgbClr val="C00000"/>
              </a:solidFill>
            </a:endParaRPr>
          </a:p>
        </p:txBody>
      </p:sp>
      <p:pic>
        <p:nvPicPr>
          <p:cNvPr id="4" name="Содержимое 3" descr="http://im1-tub-ru.yandex.net/i?id=133924689-09-72&amp;n=21"/>
          <p:cNvPicPr>
            <a:picLocks noGrp="1"/>
          </p:cNvPicPr>
          <p:nvPr>
            <p:ph idx="1"/>
          </p:nvPr>
        </p:nvPicPr>
        <p:blipFill>
          <a:blip r:embed="rId2"/>
          <a:srcRect/>
          <a:stretch>
            <a:fillRect/>
          </a:stretch>
        </p:blipFill>
        <p:spPr bwMode="auto">
          <a:xfrm>
            <a:off x="928662" y="1500174"/>
            <a:ext cx="7500990" cy="42862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00000"/>
                </a:solidFill>
              </a:rPr>
              <a:t>3. Разрыв шины переднего колеса</a:t>
            </a:r>
            <a:r>
              <a:rPr lang="ru-RU" dirty="0" smtClean="0">
                <a:solidFill>
                  <a:srgbClr val="C00000"/>
                </a:solidFill>
              </a:rPr>
              <a:t> </a:t>
            </a:r>
            <a:endParaRPr lang="ru-RU" dirty="0">
              <a:solidFill>
                <a:srgbClr val="C00000"/>
              </a:solidFill>
            </a:endParaRPr>
          </a:p>
        </p:txBody>
      </p:sp>
      <p:pic>
        <p:nvPicPr>
          <p:cNvPr id="4" name="Содержимое 3" descr="http://forums.drom.ru/attachment.php?attachmentid=688677&amp;stc=1&amp;thumb=1&amp;d=1321107201"/>
          <p:cNvPicPr>
            <a:picLocks noGrp="1"/>
          </p:cNvPicPr>
          <p:nvPr>
            <p:ph idx="1"/>
          </p:nvPr>
        </p:nvPicPr>
        <p:blipFill>
          <a:blip r:embed="rId2"/>
          <a:srcRect/>
          <a:stretch>
            <a:fillRect/>
          </a:stretch>
        </p:blipFill>
        <p:spPr bwMode="auto">
          <a:xfrm>
            <a:off x="214282" y="1928802"/>
            <a:ext cx="4000528" cy="4286280"/>
          </a:xfrm>
          <a:prstGeom prst="rect">
            <a:avLst/>
          </a:prstGeom>
          <a:noFill/>
          <a:ln w="9525">
            <a:noFill/>
            <a:miter lim="800000"/>
            <a:headEnd/>
            <a:tailEnd/>
          </a:ln>
        </p:spPr>
      </p:pic>
      <p:pic>
        <p:nvPicPr>
          <p:cNvPr id="5" name="Рисунок 4" descr="http://im7-tub-ru.yandex.net/i?id=215212163-30-72&amp;n=21"/>
          <p:cNvPicPr/>
          <p:nvPr/>
        </p:nvPicPr>
        <p:blipFill>
          <a:blip r:embed="rId3"/>
          <a:srcRect/>
          <a:stretch>
            <a:fillRect/>
          </a:stretch>
        </p:blipFill>
        <p:spPr bwMode="auto">
          <a:xfrm>
            <a:off x="4643438" y="1928802"/>
            <a:ext cx="4286279" cy="42862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C00000"/>
                </a:solidFill>
              </a:rPr>
              <a:t>4. </a:t>
            </a:r>
            <a:r>
              <a:rPr lang="ru-RU" b="1" dirty="0" smtClean="0">
                <a:solidFill>
                  <a:srgbClr val="C00000"/>
                </a:solidFill>
              </a:rPr>
              <a:t>Прокол  шины</a:t>
            </a:r>
            <a:r>
              <a:rPr lang="ru-RU" dirty="0" smtClean="0">
                <a:solidFill>
                  <a:srgbClr val="C00000"/>
                </a:solidFill>
              </a:rPr>
              <a:t> </a:t>
            </a:r>
            <a:endParaRPr lang="ru-RU" dirty="0">
              <a:solidFill>
                <a:srgbClr val="C00000"/>
              </a:solidFill>
            </a:endParaRPr>
          </a:p>
        </p:txBody>
      </p:sp>
      <p:pic>
        <p:nvPicPr>
          <p:cNvPr id="4" name="Содержимое 3" descr="http://www.adzinstva.by/wp-content/uploads/2010/05/2009-04-28-08_probitoe_koleso.jpg"/>
          <p:cNvPicPr>
            <a:picLocks noGrp="1"/>
          </p:cNvPicPr>
          <p:nvPr>
            <p:ph idx="1"/>
          </p:nvPr>
        </p:nvPicPr>
        <p:blipFill>
          <a:blip r:embed="rId2"/>
          <a:srcRect/>
          <a:stretch>
            <a:fillRect/>
          </a:stretch>
        </p:blipFill>
        <p:spPr bwMode="auto">
          <a:xfrm>
            <a:off x="214282" y="1500175"/>
            <a:ext cx="4572032" cy="3714775"/>
          </a:xfrm>
          <a:prstGeom prst="rect">
            <a:avLst/>
          </a:prstGeom>
          <a:noFill/>
          <a:ln w="9525">
            <a:noFill/>
            <a:miter lim="800000"/>
            <a:headEnd/>
            <a:tailEnd/>
          </a:ln>
        </p:spPr>
      </p:pic>
      <p:pic>
        <p:nvPicPr>
          <p:cNvPr id="11266" name="Picture 2" descr="http://im6-tub-ru.yandex.net/i?id=75153619-01-72&amp;n=21"/>
          <p:cNvPicPr>
            <a:picLocks noChangeAspect="1" noChangeArrowheads="1"/>
          </p:cNvPicPr>
          <p:nvPr/>
        </p:nvPicPr>
        <p:blipFill>
          <a:blip r:embed="rId3"/>
          <a:srcRect/>
          <a:stretch>
            <a:fillRect/>
          </a:stretch>
        </p:blipFill>
        <p:spPr bwMode="auto">
          <a:xfrm>
            <a:off x="4929190" y="1500174"/>
            <a:ext cx="4071966" cy="371477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C00000"/>
                </a:solidFill>
              </a:rPr>
              <a:t>5. Торможение в критической ситуации</a:t>
            </a:r>
            <a:r>
              <a:rPr lang="ru-RU" dirty="0" smtClean="0">
                <a:solidFill>
                  <a:srgbClr val="C00000"/>
                </a:solidFill>
              </a:rPr>
              <a:t> </a:t>
            </a:r>
            <a:endParaRPr lang="ru-RU" dirty="0">
              <a:solidFill>
                <a:srgbClr val="C00000"/>
              </a:solidFill>
            </a:endParaRPr>
          </a:p>
        </p:txBody>
      </p:sp>
      <p:pic>
        <p:nvPicPr>
          <p:cNvPr id="4" name="Содержимое 3" descr="http://thelib.ru/books/00/05/09/00050908/auto_fb_img_loader_42.jpeg"/>
          <p:cNvPicPr>
            <a:picLocks noGrp="1"/>
          </p:cNvPicPr>
          <p:nvPr>
            <p:ph idx="1"/>
          </p:nvPr>
        </p:nvPicPr>
        <p:blipFill>
          <a:blip r:embed="rId2"/>
          <a:srcRect/>
          <a:stretch>
            <a:fillRect/>
          </a:stretch>
        </p:blipFill>
        <p:spPr bwMode="auto">
          <a:xfrm>
            <a:off x="142845" y="1785926"/>
            <a:ext cx="4643469" cy="4357717"/>
          </a:xfrm>
          <a:prstGeom prst="rect">
            <a:avLst/>
          </a:prstGeom>
          <a:noFill/>
          <a:ln w="9525">
            <a:noFill/>
            <a:miter lim="800000"/>
            <a:headEnd/>
            <a:tailEnd/>
          </a:ln>
        </p:spPr>
      </p:pic>
      <p:pic>
        <p:nvPicPr>
          <p:cNvPr id="5" name="Рисунок 4" descr="http://im2-tub-ru.yandex.net/i?id=285195818-57-72&amp;n=21"/>
          <p:cNvPicPr/>
          <p:nvPr/>
        </p:nvPicPr>
        <p:blipFill>
          <a:blip r:embed="rId3"/>
          <a:srcRect/>
          <a:stretch>
            <a:fillRect/>
          </a:stretch>
        </p:blipFill>
        <p:spPr bwMode="auto">
          <a:xfrm>
            <a:off x="4929190" y="1785927"/>
            <a:ext cx="4000528" cy="43577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1190</TotalTime>
  <Words>454</Words>
  <Application>Microsoft Office PowerPoint</Application>
  <PresentationFormat>Экран (4:3)</PresentationFormat>
  <Paragraphs>125</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Трек</vt:lpstr>
      <vt:lpstr>Слайд 1</vt:lpstr>
      <vt:lpstr>Слайд 2</vt:lpstr>
      <vt:lpstr>Тема: Действия водителя в нештатных ситуациях  </vt:lpstr>
      <vt:lpstr>Действия водителя в нештатных ситуациях  </vt:lpstr>
      <vt:lpstr>1.  Действие водителя в условиях заноса</vt:lpstr>
      <vt:lpstr>2. Разрыв шины </vt:lpstr>
      <vt:lpstr>3. Разрыв шины переднего колеса </vt:lpstr>
      <vt:lpstr>4. Прокол  шины </vt:lpstr>
      <vt:lpstr>5. Торможение в критической ситуации </vt:lpstr>
      <vt:lpstr>6. фронтальное столкновение транспортных средств.</vt:lpstr>
      <vt:lpstr>7. Отрыв колеса от тормозного барабана </vt:lpstr>
      <vt:lpstr>8. Отрыв переднего колеса вместе со ступицей </vt:lpstr>
      <vt:lpstr>9. Отрыв продольной тяги привода рулевого управления </vt:lpstr>
      <vt:lpstr>10. Обрыв карданного вала.</vt:lpstr>
      <vt:lpstr>рефлексия</vt:lpstr>
      <vt:lpstr>                                                                                                                                                          Приложение  1   1. Занос   Если вы внезапно обнаружили, что попали на гололед, нет ничего хуже, чем потерять самообладание и затормозить или резко сбросить газ. Хорошо, если вы сумеете благополучно прекратить занос, но хороший водитель умеет, кроме того, не допускать заноса: он никогда не меняет резко скорости и направления движения.  Обычно занос начинается с задних колес. если машину занесло, не блокируйте колеса. Немедленно прекратите торможение и поверните колеса автомобиля в ту сторону, куда несет задние.  Для избежания заноса необходимо вовремя заметить скользкое место, а так же заранее позаботиться о том, чтобы шины имели нормальный протектор тормоза - правильную регулировку. </vt:lpstr>
      <vt:lpstr> 2. Разрыв шины  в движении возникает наиболее часто в жаркую погоду, при длительном движении на высокой скорости и при полной загрузке автомобиля. Причиной этого является повышение внутреннего давления воздуха в шине, как результат нагрева шины силами трения. Нередко разрыв шины приводит к ДТП. Как правило, разрывается шина, имеющая повреждения покрышки в виде сквозных порезов, завулканизированная, с заплатами или манжетами, проложенными между покрышкой и камерой. Возможен разрыв и новой шины, если давление воздуха в ней до начала движения было выше нормы. Разрыв сопровождается хлопком. При разрыве шины одного из задних колес трехосного автомобиля или двухосного с двойной ошиновкой водитель, кроме звука, часто не ощущает других признаков неисправности. При разрыве шины заднего колеса двухосного автомобиля с одинарной ошиновкой появляется повиливание автомобиля. Быстрыми, но плавными движениями руля сохранять безопасное направление движения. Крепко держите руль, уберите ногу с педали газа и дайте автомобилю двигаться прямо, пока скорость не снизится. После того как скорость упадет, слегка притормозите и остановите автомобиль.  </vt:lpstr>
      <vt:lpstr>3. Разрыв шины переднего колеса   во много раз опаснее, и предотвращение ДТП в дальнейшем зависит от быстрых и четких действий водителя. Колесо поврежденной шины получает очень большое сопротивление качению. Возникшая на колесе сила стремится развернуть автомобиль в сторону поврежденной шины. На рулевом колесе ощущается сильный рывок, а затем - постоянная тяга в сторону разорванной шины. Водитель, услышав звук разорвавшейся шины и ощутив сильный рывок руля, крепко удерживает руль и быстрым поворотом его в обратную сторону старается сохранить прямолинейное движение автомобиля, не допуская выезда на полосу встречного движения. Одновременно необходимо убрать ногу с педали подачи топлива и осторожно, не выключая сцепления, притормозить автомобиль рабочим тормозом. При появлении «рыскания» автомобиля торможение его немедленно прекращается и возобновляется лишь после того, как автомобиль перестанет бросать из стороны в сторону. Если водитель в момент разрыва шины держит рулевое колесо одной рукой, то оно вырывается из руки и автомобиль теряет управление.  </vt:lpstr>
      <vt:lpstr>4. При проколе шины  воздух выходит из нее постепенно. Водитель может ощутить это только при повреждении одной из шин передних колес или задних на двухосных автомобилях с одинарной ошиновкой. Прокол шины заднего колеса сопровождается вилянием задней части автомобиля, прокол переднего - уводом автомобиля в сторону, хорошо ощущаемым на рулевом колесе. Дальнейшее движение автомобиля с поврежденной шиной недопустимо. Необходимо плавно остановить автомобиль, и заменить колесо.  </vt:lpstr>
      <vt:lpstr>5. Торможение в критической ситуации   выполняется комбинированно, т.е. рабочим тормозом и двигателем, не включая сцепления. Изменение направления движения достигается поворотом рулевого колеса на такой угол, который обеспечивает объезд возникшего препятствия (пешехода). Нередко обстановка требует одновременно торможения и изменения направления движения. Однако сочетание этих примеров особенно на скользкой дороге, может привести к потере устойчивости автомобиля, к заносу и даже к опрокидыванию. Поэтому водитель должен учитывать эту вероятность и соизмерять свои действия в соответствии с обстановкой. Если избежать происшествия невозможно, водитель обязан сохранить самообладание и принять все меры для того, чтобы снизить тяжесть его последствий. К сожалению, иногда аварийная ситуация вызывает у него страх. В испуге водитель теряет способность поступать правильно, у него увеличивается время реакции, кровяное давление повышается на 30% и более.   </vt:lpstr>
      <vt:lpstr>6. Самый тяжелый вид происшествия - фронтальное столкновение транспортных средств  Статистика показывает, что фронтальные столкновения автомобилей на дорогах составляют 70% всех столкновений. Скорость и энергия обеих машин суммируются, и последствия такого столкновения бывают крайне тяжелыми. Даже суммарная скорость 40 км/ч неизбежно приводит к травмам людей, находящихся в машине, и к повреждениям автомобилей.  Водитель должен сделать все, чтобы избежать фронтального столкновения. Он должен направить машину в правую сторону от дороги, через кювет, в кустарник, на забор, даже на дерево, но только не навстречу движущейся машине.  Если избежать столкновения нет возможности, водитель должен сделать его боковым, скользящим, последствия которого не такие тяжелые, как фронтального.  Недопустимо в критическую минуту попытаться покинуть автомобиль, открыть дверь и выпрыгнуть. Чаще всего это заканчивается трагически: водитель попадает под колеса или машина при опрокидываний придавливает его. Водитель до конца должен оставаться на своем месте. Если удар неизбежен, то необходимо препятствовать своему перемещению вперед и оберегать голову, для этого нужно упереться ногами в пол, а голову наклонить вперед между рук, покрепче ухватиться за руль и напрячь все мышцы.   </vt:lpstr>
      <vt:lpstr> 7.  Отрыв колеса от тормозного барабана   возможен при недостаточной затяжке гаек диска колеса. Признаками слабого крепления колеса являются характерный стук, прослушиваемый на небольшой скорости, виляние колеса, видимое со стороны. Если переднее колесо закреплено слабо, то на рулевом колесе ощущаются толчки, особенно при повороте машины. На большой скорости движения стук, виляние колеса и толчки на руле почти не наблюдаются. Такое колесо может соскочить с тормозного барабана и покатиться вперед или в сторону. Машина получает удар, как при наезде на пороговое препятствие, а при отрыве переднего колеса, кроме того, наклоняется в сторону соскочившего колеса.  Тормозной барабан без колеса или ступица без колеса, катясь по дороге, создают большое сопротивление качению, при этом возникает момент, который стремится развернуть машину в сторону соскочившего колеса, при отрыве левого колеса - на полосу встречного движения. Рулевое колесо резко и с большим усилием стремится вывернуться. Возникает угроза столкновения с транспортными средствами, наезда на стоящие машины, пешеходов. В этой ситуации водитель должен удержать машину на своей полосе и возможно быстрее ее остановить быстро поворачивая рулевое колесо в сторону, обратную уводу машины, и, почувствовав, что при этом положении рулевого колеса автомобиль движется прямо, продолжает крепко держать его до полной остановки машины. Правую ногу переносит на педаль рабочего тормоза и плавно тормозит. Резко тормозить в этих случаях нельзя. Ели до отрыва колеса водитель держал руль небрежно, одной рукой и скорость движения была большая, то рулевое колесо обычно вырывается из его руки, автомобиль становится неуправляемым и дело кончается дорожно - транспортным происшествием. Очень опасно сорвавшееся колесо. При качении оно обладает большим моментом инерции и может нанести серьезный ущерб встречным и стоящим транспортным средствам, травмы - пешеходам.  Катящееся колесо останавливается ударом ноги со стороны.</vt:lpstr>
      <vt:lpstr> 8. Отрыв переднего колеса вместе со ступицей   возможен на автомобилях с ведущим передним мостом как результат крайне небрежной затяжки гайки крепления и регулировки подшипников ступицы. Признаком ослабления гайки и разрушения подшипников является виляние колеса, видимое со стороны и сопровождаемое иногда характерным скрипом. При отрыве колеса водитель, как в рассмотренном выше случае, ощущает удар, резкий рывок рулевого колеса и наклон автомобиля в сторону. Действия водителя также направлены прежде всего на удержание автомобиля на своей полосе движения и плавную его остановку. Однако здесь опасно торможение и его надо выполнять очень аккуратно. На автомобилях с гидроприводом тормозов тормозная жидкость из колесного цилиндра оторвавшегося колеса может попасть на дорогу. Попав на дорогу, под заднее колесо в момент торможения, неизбежно вызовет занос автомобиля. На автомобилях с пневмоприводом отрыв колеса приводит к повреждению узлов привода и утечке воздуха из него. Поэтому применение рабочего тормоза весьма опасно и автомобиль лучше останавливать стояночным тормозом или тормозами не пользоваться совсем.  </vt:lpstr>
      <vt:lpstr> 9. Отрыв продольной тяги привода рулевого управления возможен вследствие износа, неправильной регулировки и сборки шаровых шарниров. Предварительных признаков отказа не бывает. Отрыв происходит мгновенно. В момент отрыва водитель чувствует небольшой толчок на рулевом колесе. Автомобиль на повороты рулевого колеса не реагирует. Опасность заключается в том, что передние управляемые колеса стали неуправляемыми и в любой момент могут повернуться на предельный угол поворота. На большой скорости это всегда грозит опрокидыванием, на малой - столкновением или наездом. Основная задача водителя - остановить автомобиль. Резко тормозить в это время нельзя, т.к. если колеса при этом повернутся на предельный угол, то опрокидывание неизбежно. Водитель гасит скорость, убрав ногу с педали подачи топлива и выключив передачу. Когда скорость упадет до 20-30 км/ч, водитель тормозит рабочим тормозом. Однако, если в момент отрыва продольной тяги автомобиль движется на препятствие или на другое ТС, применяется экстренное торможение.  </vt:lpstr>
      <vt:lpstr>  10. Обрыв карданного вала происходит вследствие ослабления его крепления   Признаком ослабления крепления вала является вибрация корпуса автомобиля. При обрыве переднего конца вал может воткнуться в дорогу, и автомобиль получит резкий толчок, который подбросит машину, а на большой скорости может привести к опрокидыванию. Почувствовав толчок, водитель должен принять меры к удержанию машины на полосе движения и к немедленной остановке.  При обрыве заднего конца вала заднего моста вал продолжает вращение с большой частотой и, как хлыстом, бьет в раму и корпус машины, что сопровождается большим шумом внизу машины. Оторвавшийся вал может разрушить привод рабочего тормоза и нанести другие повреждения. Машину следует немедленно остановить.     </vt:lpstr>
      <vt:lpstr>                                                                     Тесты по курсу основы безопасности дорожного движения.                                              Приложение  2 Вопрос 1  Государственный учет показателей состояния безопасности дорожного движения по количеству пострадавших в дорожно-транспортных происшествиях граждан возложен … 1. на органы внутренних дел 2. на медицинские учреждения (независимо от формы собственности) и органы внутренних дел 3. на органы юстиции Вопрос 2  Безопасность дорожного движения повышается в результате … 1. применения кругового движения 2. увеличения скоростного режима 3. увеличения улично-дорожной сети Вопрос 3  К полномочиям органов местного самоуправления поселения в области обеспечения безопасности дорожного движения относится … 1. участие в организации подготовки или переподготовки водителей транспортных средств 2. участие в осуществлении мероприятий по предупреждению детского дорожно-транспортного травматизма 3. разработка и утверждение федеральных программ повышения безопасности дорожного движения и их финансовое обеспечение Вопрос 4  К сдаче экзаменов для категории «E» допускаются лица … 1. достигшие возраста восемнадцать лет, имеющие стаж управления транспортным средством категории «B», «C» или «D» не менее  12 месяцев 2. имеющие стаж управления транспортным средством категории «B», «C» или «D» не менее 12 лет Вопрос 5  Аварийный участок дороги представляет собой … 1. участок без разметки и дорожных знаков 2. участок с большим количеством ДТП 3. участок с большим продольным уклоном Вопрос 6  Целью Федеральной целевой программы «Повышение безопасности дорожного движения в 2006–2012 гг.» является … 1. увеличение числа транспортных средств на душу населения 2. сокращение выброса вредных веществ при эксплуатации автомобильного транспорта 3. сокращение количества лиц, погибших в результате дорожно-транспортных происшествий Вопрос 7  Обеспечение безопасности дорожного движения регулируется Законом … 1. об ОСАГО 2. об оценочной деятельности 3. о безопасности дорожного движения Вопрос 8  Запрещается эксплуатация транспортных средств в случае … 1. отсутствия у них технических приспособлений, позволяющих буксировку транспортного средства 2. наличия у них технических неисправностей, создающих угрозу безопасности дорожного движения 3. наличия у них технических неисправностей, не позволяющих развивать максимально разрешенную скорость движения Вопрос 9  Государственный технический осмотр (ГТО) и просто технический осмотр … 1. ничем не отличаются 2. отличаются названием 3. отличаются тем, кто проводит осмотр – ГИБДД или страховщик Вопрос 10  В качестве основных задач организаций и водителей-предпринимателей по обеспечению безопасности дорожного движения является 1. обеспечение профессиональной надежности водительского состава  2. разработка и утверждение федеральных программ повышения безопасности дорожного       движения и их финансовое обеспечение 3. участие в осуществлении мероприятий по предупреждению детского дорожно-транспортного травматизма  </vt:lpstr>
      <vt:lpstr>Вопрос 11  Применение двух Т-образных перекрестков вместо одного Х-образного … количество конфликтных точек 1. снижает  2. не может снижать  3. обычно не снижает  Вопрос 12  Должностным и иным лицам, ответственным за техническое состояние и эксплуатацию транспортных средств, запрещается … 1. направлять для движения по дорогам с асфальто- и цементно-бетонным покрытием тракторы и другие самоходные машины на гусеничном ходу 2. допускать ремонт транспортных средств на линии 3. допускать к управлению транспортными средствами водителей в праздничные дни Вопрос 13  Правостороннее движение транспортных средств в РФ установлено … 1. Международной конвенцией 1968 г. 2. Законом о безопасности дорожного движения 3. Постановлением Правительства РФ №361 Вопрос 14  Учет дорожно-транспортных происшествий в РФ осуществляется … 1. органами внутренних дел 2. владельцами ведомственных и частных дорог 3. специальной комиссией при Президенте РФ Вопрос 15  Водители, имеющие право на управление транспортными средствами категории «D», … 1. имеют право управлять микроавтобусом при наличии прицепа, разрешенная максимальная масса которого не превышает 750 кг 2. имеют право управлять сочлененным автобусом 3. не имеют право управлять пригородными автобусами Вопрос 16  Безопасность дорожного движения снижается в случае … 1. снижения интенсивности движения 2. влажной уборки дорожного покрытия водой 3. нанесения новой разметки Вопрос 17  Объекты дорожного сервиса должны быть оборудованы в обязательном порядке … 1. пунктами продажи полисов обязательного страхования 2. стоянками 3. специализированными магазинами Вопрос 18  Скорость движения регулируется … 1. сертификацией транспортных средств 2. организацией одностороннего движения 3. применением дорожных знаков Вопрос 19  Наличие права на управление транспортными средствами категории «А» дает возможность управлять … 1. сельскохозяйственной техникой 2. мотоциклом Honda с объемом двигателя более 700 см3 3. транспортным средством в населенном пункте Вопрос 20  О сроках ремонта автомобильных дорог и возможных путях объезда информировать пользователей … 1. обязаны сотрудники дорожно-патрульной службы 2. обязаны владельцы дорог 3. никто не обязан</vt:lpstr>
      <vt:lpstr> Вопрос 21  Допуск транспортного средства, предназначенного для участия в дорожном движении на территории РФ, без документа, удостоверяющего его соответствие установленным требованиям безопасности дорожного движения 1. запрещается всем, за исключением транспортных средств, участвующих в международном движении 2. разрешается в летнее время года 3. запрещается всем, за исключением транспортных средств, участвующих в международном движении или ввозимых на территорию РФ на срок не более шести месяцев Вопрос 22  К основным требованиям по обеспечению надежности водителей в процессе их профессиональной деятельности относятся … 1. участие в мероприятиях по автоспорту 2. регулярное обеспечение водителей проездными документами для продажи пассажирам 3. соблюдение установленных законодательством Российской Федерации режимов труда и отдыха водителей Вопрос 23  Ремонт примыканий объектов дорожного сервиса к автомобильным дорогам осуществляется за счет … 1. владельца дорожного сервиса 2. владельца дороги 3. федерального бюджета Вопрос 24  Повышение пассивной безопасности транспортных средств … предотвратить ДТП 1. обычно позволяет 2. всегда позволяет 3. не позволяет Вопрос 25  Прекращение движения транспортных средств по автомобильным дорогам может устанавливаться … 1. при дорожно-транспортном происшествии с гибелью людей или животных 2. при реконструкции, капитальном ремонте и ремонте автомобильных дорог 3. по распоряжению владельца дороги в праздничные дни Вопрос 26 Обучение граждан правилам безопасного поведения на дорогах проводится … 1. в военкомате 2. в пунктах технического обслуживания автомобилей, имеющих лицензию на ремонт и техническое обслуживание транспортных средств 3. в дошкольных образовательных учреждениях различных организационно-правовых форм, получивших лицензию на осуществление образовательной деятельности Вопрос 27  Регистрация транспортных средств без документа, удостоверяющего его соответствие установленным требованиям безопасности дорожного движения, … 1. разрешена 2. не рекомендуется 3. запрещается Вопрос 28 Повысить активную безопасность транспортного средства оснащением подушками безопасности … 1. можно в большинстве случаев 2. нельзя 3. можно Вопрос 29  Одной из задач Федеральной целевой программы «Повышение безопасности дорожного движения в 2006–2012 гг.» является … 1. сокращение детского дорожно-транспортного травматизма 2. увеличение возраста, позволяющего получить водительское удостоверение 3. сокращение числа транспортных средств на душу населения  ВОПРОС 30. КАКИЕ ЭЛЕМЕНТЫ БЕЗОПАСНОСТИ ОТНОСЯТСЯ К ПАССИВНЫМ. 1. РЕМНИ  БЕЗОПАСНОСТИ, НАТЯЖИТЕЛИ РЕМНЕЙ БЕЗОПАСНОСТИ, АКТИВНЫЕ  ПОДГОЛОВНИКИ,  пОДУШКИ БЕЗОПАСНОСТИ,  БЕЗОПАСНАЯ КОНСТРУКЦИЯ КУЗОВА. 2.. Антиблокировочная  система  тормозов,  антипробуксовочная  система,  система курсовой устойчивости, Система распределения  тормозных  усилий.  </vt:lpstr>
      <vt:lpstr>                                                                    </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Действия водителя в нештатных ситуациях  </dc:title>
  <dc:creator>Customer</dc:creator>
  <cp:lastModifiedBy>Admin</cp:lastModifiedBy>
  <cp:revision>114</cp:revision>
  <dcterms:created xsi:type="dcterms:W3CDTF">2014-03-12T16:22:09Z</dcterms:created>
  <dcterms:modified xsi:type="dcterms:W3CDTF">2015-05-06T07:04:30Z</dcterms:modified>
</cp:coreProperties>
</file>