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75" r:id="rId3"/>
    <p:sldId id="257" r:id="rId4"/>
    <p:sldId id="267" r:id="rId5"/>
    <p:sldId id="268" r:id="rId6"/>
    <p:sldId id="269" r:id="rId7"/>
    <p:sldId id="270" r:id="rId8"/>
    <p:sldId id="273" r:id="rId9"/>
    <p:sldId id="271" r:id="rId10"/>
    <p:sldId id="263" r:id="rId11"/>
    <p:sldId id="261" r:id="rId12"/>
    <p:sldId id="260" r:id="rId13"/>
    <p:sldId id="258" r:id="rId14"/>
    <p:sldId id="264" r:id="rId15"/>
    <p:sldId id="265" r:id="rId16"/>
  </p:sldIdLst>
  <p:sldSz cx="9906000" cy="6858000" type="A4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4FAA8"/>
    <a:srgbClr val="FFD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624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5D918-0D48-44D3-9287-CAE1B93EB64A}" type="doc">
      <dgm:prSet loTypeId="urn:microsoft.com/office/officeart/2005/8/layout/pyramid1" loCatId="pyramid" qsTypeId="urn:microsoft.com/office/officeart/2005/8/quickstyle/simple1" qsCatId="simple" csTypeId="urn:microsoft.com/office/officeart/2005/8/colors/accent4_5" csCatId="accent4" phldr="1"/>
      <dgm:spPr/>
    </dgm:pt>
    <dgm:pt modelId="{F014B99B-BC0F-4D51-AA35-03139CBC5BDF}">
      <dgm:prSet phldrT="[Текст]" custT="1"/>
      <dgm:spPr>
        <a:solidFill>
          <a:schemeClr val="bg1">
            <a:lumMod val="85000"/>
          </a:schemeClr>
        </a:solidFill>
      </dgm:spPr>
      <dgm:t>
        <a:bodyPr/>
        <a:lstStyle/>
        <a:p>
          <a:endParaRPr lang="ru-RU" sz="1200" b="1" dirty="0" smtClean="0"/>
        </a:p>
        <a:p>
          <a:endParaRPr lang="ru-RU" sz="1200" b="1" dirty="0" smtClean="0"/>
        </a:p>
        <a:p>
          <a:r>
            <a:rPr lang="ru-RU" sz="1200" b="1" dirty="0" smtClean="0"/>
            <a:t>Федеральный </a:t>
          </a:r>
        </a:p>
        <a:p>
          <a:r>
            <a:rPr lang="ru-RU" sz="1200" b="1" dirty="0" smtClean="0"/>
            <a:t>уровень</a:t>
          </a:r>
          <a:endParaRPr lang="ru-RU" sz="1200" b="1" dirty="0"/>
        </a:p>
      </dgm:t>
    </dgm:pt>
    <dgm:pt modelId="{547044BC-B29A-41C2-9396-2C63C92CED4B}" type="parTrans" cxnId="{DF277F6E-5463-4336-ABDE-6CE9BBB5760E}">
      <dgm:prSet/>
      <dgm:spPr/>
      <dgm:t>
        <a:bodyPr/>
        <a:lstStyle/>
        <a:p>
          <a:endParaRPr lang="ru-RU" b="1"/>
        </a:p>
      </dgm:t>
    </dgm:pt>
    <dgm:pt modelId="{310293B5-AF1E-4EB5-9AC5-576D9AB28450}" type="sibTrans" cxnId="{DF277F6E-5463-4336-ABDE-6CE9BBB5760E}">
      <dgm:prSet/>
      <dgm:spPr/>
      <dgm:t>
        <a:bodyPr/>
        <a:lstStyle/>
        <a:p>
          <a:endParaRPr lang="ru-RU" b="1"/>
        </a:p>
      </dgm:t>
    </dgm:pt>
    <dgm:pt modelId="{CBB2EDB4-08BF-49DB-9282-C363CE23E3D0}">
      <dgm:prSet phldrT="[Текст]" custT="1"/>
      <dgm:spPr>
        <a:solidFill>
          <a:srgbClr val="F4FAA8">
            <a:alpha val="70000"/>
          </a:srgbClr>
        </a:solidFill>
      </dgm:spPr>
      <dgm:t>
        <a:bodyPr/>
        <a:lstStyle/>
        <a:p>
          <a:r>
            <a:rPr lang="ru-RU" sz="1200" b="1" dirty="0"/>
            <a:t>Региональный уровень</a:t>
          </a:r>
        </a:p>
      </dgm:t>
    </dgm:pt>
    <dgm:pt modelId="{061A8EDF-95EB-4ED1-B54D-E85549B7DDD2}" type="parTrans" cxnId="{AE28E987-068C-4050-9EA0-6987A9368CE5}">
      <dgm:prSet/>
      <dgm:spPr/>
      <dgm:t>
        <a:bodyPr/>
        <a:lstStyle/>
        <a:p>
          <a:endParaRPr lang="ru-RU" b="1"/>
        </a:p>
      </dgm:t>
    </dgm:pt>
    <dgm:pt modelId="{8A73D853-84E8-4FCE-B4F9-A28E61B55BFC}" type="sibTrans" cxnId="{AE28E987-068C-4050-9EA0-6987A9368CE5}">
      <dgm:prSet/>
      <dgm:spPr/>
      <dgm:t>
        <a:bodyPr/>
        <a:lstStyle/>
        <a:p>
          <a:endParaRPr lang="ru-RU" b="1"/>
        </a:p>
      </dgm:t>
    </dgm:pt>
    <dgm:pt modelId="{8380A261-4409-4C6B-8A07-0D64C5422F6D}">
      <dgm:prSet phldrT="[Текст]" custT="1"/>
      <dgm:spPr>
        <a:solidFill>
          <a:srgbClr val="FFD13F"/>
        </a:solidFill>
      </dgm:spPr>
      <dgm:t>
        <a:bodyPr/>
        <a:lstStyle/>
        <a:p>
          <a:r>
            <a:rPr lang="ru-RU" sz="1200" b="1" dirty="0" smtClean="0"/>
            <a:t>Уровень </a:t>
          </a:r>
          <a:r>
            <a:rPr lang="ru-RU" sz="1200" b="1" dirty="0"/>
            <a:t>организации</a:t>
          </a:r>
        </a:p>
      </dgm:t>
    </dgm:pt>
    <dgm:pt modelId="{48549D1C-43AC-47BA-B869-251333E1E3E6}" type="parTrans" cxnId="{E7AC5795-AE57-4629-9DCD-7B603559995E}">
      <dgm:prSet/>
      <dgm:spPr/>
      <dgm:t>
        <a:bodyPr/>
        <a:lstStyle/>
        <a:p>
          <a:endParaRPr lang="ru-RU" b="1"/>
        </a:p>
      </dgm:t>
    </dgm:pt>
    <dgm:pt modelId="{FDF2E5F5-8F13-4FFA-81A9-3BFDEEE2F092}" type="sibTrans" cxnId="{E7AC5795-AE57-4629-9DCD-7B603559995E}">
      <dgm:prSet/>
      <dgm:spPr/>
      <dgm:t>
        <a:bodyPr/>
        <a:lstStyle/>
        <a:p>
          <a:endParaRPr lang="ru-RU" b="1"/>
        </a:p>
      </dgm:t>
    </dgm:pt>
    <dgm:pt modelId="{8C222443-D6D5-437E-8A06-7845FF64044F}" type="pres">
      <dgm:prSet presAssocID="{C055D918-0D48-44D3-9287-CAE1B93EB64A}" presName="Name0" presStyleCnt="0">
        <dgm:presLayoutVars>
          <dgm:dir/>
          <dgm:animLvl val="lvl"/>
          <dgm:resizeHandles val="exact"/>
        </dgm:presLayoutVars>
      </dgm:prSet>
      <dgm:spPr/>
    </dgm:pt>
    <dgm:pt modelId="{8E592AC7-B094-488F-86DE-8B46AA43A5F7}" type="pres">
      <dgm:prSet presAssocID="{F014B99B-BC0F-4D51-AA35-03139CBC5BDF}" presName="Name8" presStyleCnt="0"/>
      <dgm:spPr/>
    </dgm:pt>
    <dgm:pt modelId="{47753778-DDCD-4F66-8671-0963E55AC1AB}" type="pres">
      <dgm:prSet presAssocID="{F014B99B-BC0F-4D51-AA35-03139CBC5BD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8BBE6D-1C8E-4142-827F-B1B32D20364B}" type="pres">
      <dgm:prSet presAssocID="{F014B99B-BC0F-4D51-AA35-03139CBC5B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09C55-E487-4600-AFD0-8994D3888F22}" type="pres">
      <dgm:prSet presAssocID="{CBB2EDB4-08BF-49DB-9282-C363CE23E3D0}" presName="Name8" presStyleCnt="0"/>
      <dgm:spPr/>
    </dgm:pt>
    <dgm:pt modelId="{7099C5AD-A666-455F-9144-31509FAE35FB}" type="pres">
      <dgm:prSet presAssocID="{CBB2EDB4-08BF-49DB-9282-C363CE23E3D0}" presName="level" presStyleLbl="node1" presStyleIdx="1" presStyleCnt="3" custLinFactNeighborX="-179" custLinFactNeighborY="9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4A9E2-4365-4891-A563-4210D9FE6047}" type="pres">
      <dgm:prSet presAssocID="{CBB2EDB4-08BF-49DB-9282-C363CE23E3D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6420A-6794-4210-A8DC-A681DFE94B26}" type="pres">
      <dgm:prSet presAssocID="{8380A261-4409-4C6B-8A07-0D64C5422F6D}" presName="Name8" presStyleCnt="0"/>
      <dgm:spPr/>
    </dgm:pt>
    <dgm:pt modelId="{3405B94A-B110-4EB0-B99D-680A85764021}" type="pres">
      <dgm:prSet presAssocID="{8380A261-4409-4C6B-8A07-0D64C5422F6D}" presName="level" presStyleLbl="node1" presStyleIdx="2" presStyleCnt="3" custLinFactNeighborX="1273" custLinFactNeighborY="-9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89FCB-B92C-4A52-BB06-4A95FA62001B}" type="pres">
      <dgm:prSet presAssocID="{8380A261-4409-4C6B-8A07-0D64C5422F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BC6449-C460-4AB2-848A-B81F0CEA501E}" type="presOf" srcId="{CBB2EDB4-08BF-49DB-9282-C363CE23E3D0}" destId="{7099C5AD-A666-455F-9144-31509FAE35FB}" srcOrd="0" destOrd="0" presId="urn:microsoft.com/office/officeart/2005/8/layout/pyramid1"/>
    <dgm:cxn modelId="{FB7CAA34-FC59-4102-B98E-9947AA025188}" type="presOf" srcId="{C055D918-0D48-44D3-9287-CAE1B93EB64A}" destId="{8C222443-D6D5-437E-8A06-7845FF64044F}" srcOrd="0" destOrd="0" presId="urn:microsoft.com/office/officeart/2005/8/layout/pyramid1"/>
    <dgm:cxn modelId="{E7AC5795-AE57-4629-9DCD-7B603559995E}" srcId="{C055D918-0D48-44D3-9287-CAE1B93EB64A}" destId="{8380A261-4409-4C6B-8A07-0D64C5422F6D}" srcOrd="2" destOrd="0" parTransId="{48549D1C-43AC-47BA-B869-251333E1E3E6}" sibTransId="{FDF2E5F5-8F13-4FFA-81A9-3BFDEEE2F092}"/>
    <dgm:cxn modelId="{A0B9F1E6-703D-4649-966C-B9DBE8BAEE09}" type="presOf" srcId="{8380A261-4409-4C6B-8A07-0D64C5422F6D}" destId="{EB789FCB-B92C-4A52-BB06-4A95FA62001B}" srcOrd="1" destOrd="0" presId="urn:microsoft.com/office/officeart/2005/8/layout/pyramid1"/>
    <dgm:cxn modelId="{FCAD1F4E-8D66-4F1C-9F60-5F11D9166F3E}" type="presOf" srcId="{8380A261-4409-4C6B-8A07-0D64C5422F6D}" destId="{3405B94A-B110-4EB0-B99D-680A85764021}" srcOrd="0" destOrd="0" presId="urn:microsoft.com/office/officeart/2005/8/layout/pyramid1"/>
    <dgm:cxn modelId="{AE28E987-068C-4050-9EA0-6987A9368CE5}" srcId="{C055D918-0D48-44D3-9287-CAE1B93EB64A}" destId="{CBB2EDB4-08BF-49DB-9282-C363CE23E3D0}" srcOrd="1" destOrd="0" parTransId="{061A8EDF-95EB-4ED1-B54D-E85549B7DDD2}" sibTransId="{8A73D853-84E8-4FCE-B4F9-A28E61B55BFC}"/>
    <dgm:cxn modelId="{8496C313-9B1C-45C6-9F61-344F72724C23}" type="presOf" srcId="{F014B99B-BC0F-4D51-AA35-03139CBC5BDF}" destId="{47753778-DDCD-4F66-8671-0963E55AC1AB}" srcOrd="0" destOrd="0" presId="urn:microsoft.com/office/officeart/2005/8/layout/pyramid1"/>
    <dgm:cxn modelId="{DF277F6E-5463-4336-ABDE-6CE9BBB5760E}" srcId="{C055D918-0D48-44D3-9287-CAE1B93EB64A}" destId="{F014B99B-BC0F-4D51-AA35-03139CBC5BDF}" srcOrd="0" destOrd="0" parTransId="{547044BC-B29A-41C2-9396-2C63C92CED4B}" sibTransId="{310293B5-AF1E-4EB5-9AC5-576D9AB28450}"/>
    <dgm:cxn modelId="{2BB44CC6-CF01-4DEA-9B3A-CF7789C536B5}" type="presOf" srcId="{CBB2EDB4-08BF-49DB-9282-C363CE23E3D0}" destId="{8064A9E2-4365-4891-A563-4210D9FE6047}" srcOrd="1" destOrd="0" presId="urn:microsoft.com/office/officeart/2005/8/layout/pyramid1"/>
    <dgm:cxn modelId="{119EAA0C-2821-4118-B91D-97E9E9B91289}" type="presOf" srcId="{F014B99B-BC0F-4D51-AA35-03139CBC5BDF}" destId="{158BBE6D-1C8E-4142-827F-B1B32D20364B}" srcOrd="1" destOrd="0" presId="urn:microsoft.com/office/officeart/2005/8/layout/pyramid1"/>
    <dgm:cxn modelId="{330FDD48-7ABF-4069-B43E-B4F294EC5706}" type="presParOf" srcId="{8C222443-D6D5-437E-8A06-7845FF64044F}" destId="{8E592AC7-B094-488F-86DE-8B46AA43A5F7}" srcOrd="0" destOrd="0" presId="urn:microsoft.com/office/officeart/2005/8/layout/pyramid1"/>
    <dgm:cxn modelId="{16A062DD-B5EF-4C6F-88AF-E39A9F18F85F}" type="presParOf" srcId="{8E592AC7-B094-488F-86DE-8B46AA43A5F7}" destId="{47753778-DDCD-4F66-8671-0963E55AC1AB}" srcOrd="0" destOrd="0" presId="urn:microsoft.com/office/officeart/2005/8/layout/pyramid1"/>
    <dgm:cxn modelId="{D8BE8728-A6D1-425C-BEF9-91EAE3F5B1CA}" type="presParOf" srcId="{8E592AC7-B094-488F-86DE-8B46AA43A5F7}" destId="{158BBE6D-1C8E-4142-827F-B1B32D20364B}" srcOrd="1" destOrd="0" presId="urn:microsoft.com/office/officeart/2005/8/layout/pyramid1"/>
    <dgm:cxn modelId="{13B8C60D-D433-4C09-ADB9-AE0E0145C9E6}" type="presParOf" srcId="{8C222443-D6D5-437E-8A06-7845FF64044F}" destId="{08609C55-E487-4600-AFD0-8994D3888F22}" srcOrd="1" destOrd="0" presId="urn:microsoft.com/office/officeart/2005/8/layout/pyramid1"/>
    <dgm:cxn modelId="{DC8DAF42-D1C9-4758-9F65-901F23F8F921}" type="presParOf" srcId="{08609C55-E487-4600-AFD0-8994D3888F22}" destId="{7099C5AD-A666-455F-9144-31509FAE35FB}" srcOrd="0" destOrd="0" presId="urn:microsoft.com/office/officeart/2005/8/layout/pyramid1"/>
    <dgm:cxn modelId="{0FD5CB9B-4A78-4FB3-A547-DF484F7D2EA6}" type="presParOf" srcId="{08609C55-E487-4600-AFD0-8994D3888F22}" destId="{8064A9E2-4365-4891-A563-4210D9FE6047}" srcOrd="1" destOrd="0" presId="urn:microsoft.com/office/officeart/2005/8/layout/pyramid1"/>
    <dgm:cxn modelId="{3D9B9026-0094-4C26-8730-AC780312592B}" type="presParOf" srcId="{8C222443-D6D5-437E-8A06-7845FF64044F}" destId="{4E66420A-6794-4210-A8DC-A681DFE94B26}" srcOrd="2" destOrd="0" presId="urn:microsoft.com/office/officeart/2005/8/layout/pyramid1"/>
    <dgm:cxn modelId="{43AD77A0-D0C8-4BB7-8F15-B67C39A6FE0B}" type="presParOf" srcId="{4E66420A-6794-4210-A8DC-A681DFE94B26}" destId="{3405B94A-B110-4EB0-B99D-680A85764021}" srcOrd="0" destOrd="0" presId="urn:microsoft.com/office/officeart/2005/8/layout/pyramid1"/>
    <dgm:cxn modelId="{49D64AD7-AB87-48A6-B46F-1723DCCD4FE4}" type="presParOf" srcId="{4E66420A-6794-4210-A8DC-A681DFE94B26}" destId="{EB789FCB-B92C-4A52-BB06-4A95FA62001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53778-DDCD-4F66-8671-0963E55AC1AB}">
      <dsp:nvSpPr>
        <dsp:cNvPr id="0" name=""/>
        <dsp:cNvSpPr/>
      </dsp:nvSpPr>
      <dsp:spPr>
        <a:xfrm>
          <a:off x="1870803" y="0"/>
          <a:ext cx="1870804" cy="1415050"/>
        </a:xfrm>
        <a:prstGeom prst="trapezoid">
          <a:avLst>
            <a:gd name="adj" fmla="val 66104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Федеральный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уровень</a:t>
          </a:r>
          <a:endParaRPr lang="ru-RU" sz="1200" b="1" kern="1200" dirty="0"/>
        </a:p>
      </dsp:txBody>
      <dsp:txXfrm>
        <a:off x="1870803" y="0"/>
        <a:ext cx="1870804" cy="1415050"/>
      </dsp:txXfrm>
    </dsp:sp>
    <dsp:sp modelId="{7099C5AD-A666-455F-9144-31509FAE35FB}">
      <dsp:nvSpPr>
        <dsp:cNvPr id="0" name=""/>
        <dsp:cNvSpPr/>
      </dsp:nvSpPr>
      <dsp:spPr>
        <a:xfrm>
          <a:off x="928704" y="1428762"/>
          <a:ext cx="3741608" cy="1415050"/>
        </a:xfrm>
        <a:prstGeom prst="trapezoid">
          <a:avLst>
            <a:gd name="adj" fmla="val 66104"/>
          </a:avLst>
        </a:prstGeom>
        <a:solidFill>
          <a:srgbClr val="F4FAA8">
            <a:alpha val="7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Региональный уровень</a:t>
          </a:r>
        </a:p>
      </dsp:txBody>
      <dsp:txXfrm>
        <a:off x="1583485" y="1428762"/>
        <a:ext cx="2432045" cy="1415050"/>
      </dsp:txXfrm>
    </dsp:sp>
    <dsp:sp modelId="{3405B94A-B110-4EB0-B99D-680A85764021}">
      <dsp:nvSpPr>
        <dsp:cNvPr id="0" name=""/>
        <dsp:cNvSpPr/>
      </dsp:nvSpPr>
      <dsp:spPr>
        <a:xfrm>
          <a:off x="0" y="2816388"/>
          <a:ext cx="5612412" cy="1415050"/>
        </a:xfrm>
        <a:prstGeom prst="trapezoid">
          <a:avLst>
            <a:gd name="adj" fmla="val 66104"/>
          </a:avLst>
        </a:prstGeom>
        <a:solidFill>
          <a:srgbClr val="FFD13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Уровень </a:t>
          </a:r>
          <a:r>
            <a:rPr lang="ru-RU" sz="1200" b="1" kern="1200" dirty="0"/>
            <a:t>организации</a:t>
          </a:r>
        </a:p>
      </dsp:txBody>
      <dsp:txXfrm>
        <a:off x="982172" y="2816388"/>
        <a:ext cx="3648067" cy="1415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03F1D-F28A-4878-809F-D2D97AA69D6A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9BC4C-CB96-448F-964B-0FCA9D085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44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9BC4C-CB96-448F-964B-0FCA9D085AB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5E42-1A7E-4657-892E-8FB9E9E18AF5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33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B1BA-3A7F-4577-8ED4-A56C9C900503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90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21E9-19AF-4244-87F9-47F7E0B4A90B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243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5E42-1A7E-4657-892E-8FB9E9E18A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611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598B-52C4-4726-B7C5-6CF8880BA9E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484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2144-E209-4DD7-9A02-C08E632D78B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668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44E7-EC84-4516-8308-3499F50D32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771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33AB-8312-4587-AE95-14DA77DF05F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26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48EB-4B7C-487A-8DD3-95F3F8A14A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91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8CD6-A6DB-455D-BBE2-37D0A8C0511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346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7BE0-E6C7-4B79-8E34-92601574384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46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598B-52C4-4726-B7C5-6CF8880BA9E7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585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0088-875C-430F-A005-1B47CF3E59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60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B1BA-3A7F-4577-8ED4-A56C9C90050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349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21E9-19AF-4244-87F9-47F7E0B4A90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4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2144-E209-4DD7-9A02-C08E632D78BF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44E7-EC84-4516-8308-3499F50D329A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32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33AB-8312-4587-AE95-14DA77DF05FD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86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48EB-4B7C-487A-8DD3-95F3F8A14A55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8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8CD6-A6DB-455D-BBE2-37D0A8C05110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98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7BE0-E6C7-4B79-8E34-92601574384F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74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0088-875C-430F-A005-1B47CF3E5926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85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A6981-ED57-4E1A-8943-31EC684E6A05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DDE73-4AFC-4BA6-9E10-98417885A2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31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A6981-ED57-4E1A-8943-31EC684E6A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DDE73-4AFC-4BA6-9E10-98417885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21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504" y="260648"/>
            <a:ext cx="8915400" cy="1426170"/>
          </a:xfrm>
        </p:spPr>
        <p:txBody>
          <a:bodyPr>
            <a:normAutofit/>
          </a:bodyPr>
          <a:lstStyle/>
          <a:p>
            <a:pPr algn="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8504" y="2204864"/>
            <a:ext cx="8922196" cy="39213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ПРЕЗЕНТАЦИЯ БЕРЕЖЛИВОГО ПРОЕКТА</a:t>
            </a:r>
            <a:b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«Создание </a:t>
            </a:r>
            <a:r>
              <a:rPr lang="ru-RU" sz="4000" dirty="0">
                <a:solidFill>
                  <a:prstClr val="black"/>
                </a:solidFill>
                <a:ea typeface="+mj-ea"/>
                <a:cs typeface="+mj-cs"/>
              </a:rPr>
              <a:t>фабрики процессов по приготовлению и росписи имбирных пряников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026" name="Picture 2" descr="C:\Users\User\Desktop\Бережливые проекты\макеты\заказ Бережливые\герб Бел обл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260648"/>
            <a:ext cx="144016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Бережливые проекты\макеты\заказ Бережливые\логотип техникум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320" y="260648"/>
            <a:ext cx="158115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29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496" y="274638"/>
            <a:ext cx="8915400" cy="850106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latin typeface="Amazing Grotesk" pitchFamily="2" charset="0"/>
              </a:rPr>
              <a:t>ОСНОВНЫЕ БЛОКИ РАБОТ ПРОЕКТА</a:t>
            </a:r>
            <a:endParaRPr lang="ru-RU" sz="3200" b="1" dirty="0">
              <a:latin typeface="Amazing Grotesk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10</a:t>
            </a:fld>
            <a:endParaRPr lang="ru-RU" dirty="0">
              <a:solidFill>
                <a:schemeClr val="tx1"/>
              </a:solidFill>
              <a:latin typeface="Amazing Grotesk" pitchFamily="2" charset="0"/>
            </a:endParaRPr>
          </a:p>
        </p:txBody>
      </p:sp>
      <p:graphicFrame>
        <p:nvGraphicFramePr>
          <p:cNvPr id="8" name="Group 18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515676"/>
              </p:ext>
            </p:extLst>
          </p:nvPr>
        </p:nvGraphicFramePr>
        <p:xfrm>
          <a:off x="254996" y="1196752"/>
          <a:ext cx="8469081" cy="5059820"/>
        </p:xfrm>
        <a:graphic>
          <a:graphicData uri="http://schemas.openxmlformats.org/drawingml/2006/table">
            <a:tbl>
              <a:tblPr/>
              <a:tblGrid>
                <a:gridCol w="405203"/>
                <a:gridCol w="2674326"/>
                <a:gridCol w="750155"/>
                <a:gridCol w="813788"/>
                <a:gridCol w="943401"/>
                <a:gridCol w="240184"/>
                <a:gridCol w="240184"/>
                <a:gridCol w="240184"/>
                <a:gridCol w="240184"/>
                <a:gridCol w="240184"/>
                <a:gridCol w="240184"/>
                <a:gridCol w="240184"/>
                <a:gridCol w="240184"/>
                <a:gridCol w="240184"/>
                <a:gridCol w="240184"/>
                <a:gridCol w="237683"/>
                <a:gridCol w="242685"/>
              </a:tblGrid>
              <a:tr h="41832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Длительность, дней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2021год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22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08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Старт проекта, разработка методических материалов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1.02.21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6.02.21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текущей карты процесса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3.02.21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6.02.21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Поиск и выявление проблем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8.02.21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13.02.21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целевой карты процесса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15.02.21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20.02.21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идеальной карты процесса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22.02.21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27.02.21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дорожной карты реализации  проекта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1.03.21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6.03.21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Защита проекта перед заказчиком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10.03.21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10.03.21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Внедрение улучшений процесса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11.03.21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27.03.21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Закрытие проекта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30.03.21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31.03.21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21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БЮДЖЕТ ПРОЕКТА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11</a:t>
            </a:fld>
            <a:endParaRPr lang="ru-RU" dirty="0">
              <a:solidFill>
                <a:schemeClr val="tx1"/>
              </a:solidFill>
              <a:latin typeface="Amazing Grotesk" pitchFamily="2" charset="0"/>
            </a:endParaRPr>
          </a:p>
        </p:txBody>
      </p:sp>
      <p:graphicFrame>
        <p:nvGraphicFramePr>
          <p:cNvPr id="7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715241"/>
              </p:ext>
            </p:extLst>
          </p:nvPr>
        </p:nvGraphicFramePr>
        <p:xfrm>
          <a:off x="200472" y="1661048"/>
          <a:ext cx="9561512" cy="4778792"/>
        </p:xfrm>
        <a:graphic>
          <a:graphicData uri="http://schemas.openxmlformats.org/drawingml/2006/table">
            <a:tbl>
              <a:tblPr/>
              <a:tblGrid>
                <a:gridCol w="424564"/>
                <a:gridCol w="2527764"/>
                <a:gridCol w="1085820"/>
                <a:gridCol w="1074420"/>
                <a:gridCol w="936104"/>
                <a:gridCol w="876452"/>
                <a:gridCol w="957775"/>
                <a:gridCol w="884100"/>
                <a:gridCol w="794513"/>
              </a:tblGrid>
              <a:tr h="449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№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Бюджет проекта,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тыс. руб.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Бюджетные источники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Внебюджетные источники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федеральный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областной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местный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Times New Roman" pitchFamily="18" charset="0"/>
                        </a:rPr>
                        <a:t>средства хоз. субъекта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mazing Grotesk" pitchFamily="2" charset="0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Times New Roman" pitchFamily="18" charset="0"/>
                        </a:rPr>
                        <a:t>заемные средства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mazing Grotesk" pitchFamily="2" charset="0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Times New Roman" pitchFamily="18" charset="0"/>
                        </a:rPr>
                        <a:t>прочие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mazing Grotesk" pitchFamily="2" charset="0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1.</a:t>
                      </a:r>
                    </a:p>
                  </a:txBody>
                  <a:tcPr marL="91442" marR="91442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Старт проекта, разработка методических материалов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2.</a:t>
                      </a:r>
                    </a:p>
                  </a:txBody>
                  <a:tcPr marL="91442" marR="91442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текущей карты процесса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3.</a:t>
                      </a:r>
                    </a:p>
                  </a:txBody>
                  <a:tcPr marL="91442" marR="91442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Поиск и выявление проблем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4.</a:t>
                      </a:r>
                    </a:p>
                  </a:txBody>
                  <a:tcPr marL="91442" marR="91442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целевой карты процесса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5.</a:t>
                      </a:r>
                    </a:p>
                  </a:txBody>
                  <a:tcPr marL="91442" marR="91442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идеальной карты процесса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6.</a:t>
                      </a:r>
                    </a:p>
                  </a:txBody>
                  <a:tcPr marL="91442" marR="91442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дорожной карты реализации  проекта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7.</a:t>
                      </a:r>
                    </a:p>
                  </a:txBody>
                  <a:tcPr marL="91442" marR="91442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Защита проекта перед заказчиком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8.</a:t>
                      </a:r>
                    </a:p>
                  </a:txBody>
                  <a:tcPr marL="91442" marR="91442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Внедрение улучшений процесса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60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Всего:</a:t>
                      </a:r>
                    </a:p>
                  </a:txBody>
                  <a:tcPr marL="91442" marR="91442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4760</a:t>
                      </a:r>
                    </a:p>
                  </a:txBody>
                  <a:tcPr marL="36001" marR="7199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3660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480" y="274638"/>
            <a:ext cx="9138220" cy="1143000"/>
          </a:xfrm>
        </p:spPr>
        <p:txBody>
          <a:bodyPr>
            <a:noAutofit/>
          </a:bodyPr>
          <a:lstStyle/>
          <a:p>
            <a:pPr algn="l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ПОКАЗАТЕЛИ СОЦИАЛЬНОЙ, БЮДЖЕТНОЙ 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 ЭКОНОМИЧЕСКОЙ ЭФФЕКТИВНОСТИ ПРОЕКТА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12</a:t>
            </a:fld>
            <a:endParaRPr lang="ru-RU" dirty="0">
              <a:solidFill>
                <a:schemeClr val="tx1"/>
              </a:solidFill>
              <a:latin typeface="Amazing Grotesk" pitchFamily="2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065008"/>
              </p:ext>
            </p:extLst>
          </p:nvPr>
        </p:nvGraphicFramePr>
        <p:xfrm>
          <a:off x="272480" y="1697608"/>
          <a:ext cx="9361040" cy="488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886"/>
                <a:gridCol w="6717741"/>
                <a:gridCol w="1240847"/>
                <a:gridCol w="910566"/>
              </a:tblGrid>
              <a:tr h="194316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Arial" charset="0"/>
                        </a:rPr>
                        <a:t>1</a:t>
                      </a:r>
                      <a:endParaRPr kumimoji="0" lang="ru-RU" sz="1100" b="1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b="1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Arial" charset="0"/>
                        </a:rPr>
                        <a:t>Социальная эффективность</a:t>
                      </a:r>
                      <a:endParaRPr kumimoji="0" lang="ru-RU" sz="1100" b="1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b="0" dirty="0" smtClean="0">
                          <a:latin typeface="Amazing Grotesk" pitchFamily="2" charset="0"/>
                        </a:rPr>
                        <a:t>1.1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Охват населения социальными благами за период реализации проекта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 чел. 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b="0" dirty="0" smtClean="0">
                          <a:latin typeface="Amazing Grotesk" pitchFamily="2" charset="0"/>
                        </a:rPr>
                        <a:t>1.2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mazing Grotesk" pitchFamily="2" charset="0"/>
                        </a:rPr>
                        <a:t>Новые рабочие места для студентов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Amazing Grotesk" pitchFamily="2" charset="0"/>
                        </a:rPr>
                        <a:t>Ед.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b="0" dirty="0" smtClean="0">
                          <a:latin typeface="Amazing Grotesk" pitchFamily="2" charset="0"/>
                        </a:rPr>
                        <a:t>1.3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mazing Grotesk" pitchFamily="2" charset="0"/>
                        </a:rPr>
                        <a:t>Средняя з/п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Тыс. руб.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b="0" dirty="0" smtClean="0">
                          <a:latin typeface="Amazing Grotesk" pitchFamily="2" charset="0"/>
                        </a:rPr>
                        <a:t>1.4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mazing Grotesk" pitchFamily="2" charset="0"/>
                        </a:rPr>
                        <a:t>Месячный ФОТ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Млн. руб.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b="0" dirty="0" smtClean="0">
                          <a:latin typeface="Amazing Grotesk" pitchFamily="2" charset="0"/>
                        </a:rPr>
                        <a:t>1.5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Годовой ФОТ</a:t>
                      </a:r>
                      <a:endParaRPr kumimoji="0" lang="ru-RU" sz="1100" b="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Млн. руб.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1.6</a:t>
                      </a:r>
                      <a:endParaRPr kumimoji="0" lang="ru-RU" sz="1100" b="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ea typeface="Calibri" pitchFamily="34" charset="0"/>
                          <a:cs typeface="Times New Roman" pitchFamily="18" charset="0"/>
                        </a:rPr>
                        <a:t>Иные показатели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10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Arial" charset="0"/>
                        </a:rPr>
                        <a:t>2</a:t>
                      </a:r>
                      <a:endParaRPr kumimoji="0" lang="ru-RU" sz="1100" b="1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b="1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Arial" charset="0"/>
                        </a:rPr>
                        <a:t>Бюджетная эффективность</a:t>
                      </a:r>
                      <a:endParaRPr kumimoji="0" lang="ru-RU" sz="1100" b="1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b="0" dirty="0" smtClean="0">
                          <a:latin typeface="Amazing Grotesk" pitchFamily="2" charset="0"/>
                        </a:rPr>
                        <a:t>2.1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Участие бюджетных источников в проекте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Млн. руб.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mazing Grotesk" pitchFamily="2" charset="0"/>
                        </a:rPr>
                        <a:t>-</a:t>
                      </a:r>
                      <a:endParaRPr lang="ru-RU" sz="1100" b="1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b="0" dirty="0" smtClean="0">
                          <a:latin typeface="Amazing Grotesk" pitchFamily="2" charset="0"/>
                        </a:rPr>
                        <a:t>2.2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Налоги в консолидированный бюджет области 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Руб.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mazing Grotesk" pitchFamily="2" charset="0"/>
                        </a:rPr>
                        <a:t>-</a:t>
                      </a:r>
                      <a:endParaRPr lang="ru-RU" sz="1100" b="1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2.3</a:t>
                      </a:r>
                      <a:endParaRPr kumimoji="0" lang="ru-RU" sz="1100" b="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Налог с 1 работника в консолидированный бюджет области 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Amazing Grotesk" pitchFamily="2" charset="0"/>
                        </a:rPr>
                        <a:t>Млн. руб.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mazing Grotesk" pitchFamily="2" charset="0"/>
                        </a:rPr>
                        <a:t>-</a:t>
                      </a:r>
                      <a:endParaRPr lang="ru-RU" sz="1100" b="1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2.4</a:t>
                      </a:r>
                      <a:endParaRPr kumimoji="0" lang="ru-RU" sz="1100" b="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Целевая выработка на одного работника</a:t>
                      </a:r>
                      <a:endParaRPr kumimoji="0" lang="ru-RU" sz="1100" kern="1200" dirty="0" smtClean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mazing Grotesk" pitchFamily="2" charset="0"/>
                        </a:rPr>
                        <a:t>-</a:t>
                      </a:r>
                      <a:endParaRPr lang="ru-RU" sz="1100" b="1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2.5</a:t>
                      </a:r>
                      <a:endParaRPr kumimoji="0" lang="ru-RU" sz="1100" b="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Срок окупаемости бюджетных инвестиций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Лет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mazing Grotesk" pitchFamily="2" charset="0"/>
                        </a:rPr>
                        <a:t>-</a:t>
                      </a:r>
                      <a:endParaRPr lang="ru-RU" sz="1100" b="1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2.6</a:t>
                      </a:r>
                      <a:endParaRPr kumimoji="0" lang="ru-RU" sz="1100" b="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ea typeface="Calibri" pitchFamily="34" charset="0"/>
                          <a:cs typeface="Times New Roman" pitchFamily="18" charset="0"/>
                        </a:rPr>
                        <a:t>Снижение возможного ущерба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Млн. руб.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mazing Grotesk" pitchFamily="2" charset="0"/>
                        </a:rPr>
                        <a:t>-</a:t>
                      </a:r>
                      <a:endParaRPr lang="ru-RU" sz="1100" b="1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latin typeface="Amazing Grotesk" pitchFamily="2" charset="0"/>
                        </a:rPr>
                        <a:t>2.7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+mn-cs"/>
                        </a:rPr>
                        <a:t>Экономия бюджетных средств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Млн. руб.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mazing Grotesk" pitchFamily="2" charset="0"/>
                        </a:rPr>
                        <a:t>-</a:t>
                      </a:r>
                      <a:endParaRPr lang="ru-RU" sz="1100" b="1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latin typeface="Amazing Grotesk" pitchFamily="2" charset="0"/>
                        </a:rPr>
                        <a:t>3</a:t>
                      </a: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Amazing Grotesk" pitchFamily="2" charset="0"/>
                        </a:rPr>
                        <a:t>Экономическая</a:t>
                      </a:r>
                      <a:r>
                        <a:rPr lang="ru-RU" sz="1100" b="1" baseline="0" dirty="0" smtClean="0">
                          <a:latin typeface="Amazing Grotesk" pitchFamily="2" charset="0"/>
                        </a:rPr>
                        <a:t> эффективность</a:t>
                      </a:r>
                      <a:endParaRPr lang="ru-RU" sz="1100" b="1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latin typeface="+mn-lt"/>
                      </a:endParaRPr>
                    </a:p>
                  </a:txBody>
                  <a:tcPr marL="72000" marR="36000" marT="36009" marB="36009"/>
                </a:tc>
                <a:tc hMerge="1">
                  <a:txBody>
                    <a:bodyPr/>
                    <a:lstStyle/>
                    <a:p>
                      <a:pPr algn="r"/>
                      <a:endParaRPr lang="ru-RU" sz="1600" b="1" dirty="0">
                        <a:latin typeface="+mn-lt"/>
                      </a:endParaRPr>
                    </a:p>
                  </a:txBody>
                  <a:tcPr marL="72000" marR="36000" marT="36009" marB="36009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latin typeface="Amazing Grotesk" pitchFamily="2" charset="0"/>
                        </a:rPr>
                        <a:t>3.1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mazing Grotesk" pitchFamily="2" charset="0"/>
                        </a:rPr>
                        <a:t>Годовой объем выручки*</a:t>
                      </a:r>
                      <a:endParaRPr lang="ru-RU" sz="1100" baseline="300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 руб.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50000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latin typeface="Amazing Grotesk" pitchFamily="2" charset="0"/>
                        </a:rPr>
                        <a:t>3.2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mazing Grotesk" pitchFamily="2" charset="0"/>
                        </a:rPr>
                        <a:t>Годовой объем прибыли</a:t>
                      </a:r>
                      <a:r>
                        <a:rPr lang="ru-RU" sz="1100" baseline="30000" dirty="0" smtClean="0">
                          <a:latin typeface="Amazing Grotesk" pitchFamily="2" charset="0"/>
                        </a:rPr>
                        <a:t>*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Млн. руб.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22500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latin typeface="Amazing Grotesk" pitchFamily="2" charset="0"/>
                        </a:rPr>
                        <a:t>3.3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mazing Grotesk" pitchFamily="2" charset="0"/>
                        </a:rPr>
                        <a:t>Рентабельность</a:t>
                      </a:r>
                      <a:r>
                        <a:rPr lang="ru-RU" sz="1100" baseline="30000" dirty="0" smtClean="0">
                          <a:latin typeface="Amazing Grotesk" pitchFamily="2" charset="0"/>
                        </a:rPr>
                        <a:t>*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Amazing Grotesk" pitchFamily="2" charset="0"/>
                        </a:rPr>
                        <a:t>%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latin typeface="Amazing Grotesk" pitchFamily="2" charset="0"/>
                        </a:rPr>
                        <a:t>3.4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mazing Grotesk" pitchFamily="2" charset="0"/>
                        </a:rPr>
                        <a:t>Срок окупаемости</a:t>
                      </a:r>
                      <a:r>
                        <a:rPr lang="ru-RU" sz="1100" baseline="0" dirty="0" smtClean="0">
                          <a:latin typeface="Amazing Grotesk" pitchFamily="2" charset="0"/>
                        </a:rPr>
                        <a:t> проекта</a:t>
                      </a:r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Amazing Grotesk" pitchFamily="2" charset="0"/>
                        </a:rPr>
                        <a:t>Мес.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mazing Grotesk" pitchFamily="2" charset="0"/>
                        </a:rPr>
                        <a:t>3.5</a:t>
                      </a:r>
                      <a:endParaRPr lang="ru-RU" sz="1100" dirty="0">
                        <a:solidFill>
                          <a:schemeClr val="tx1"/>
                        </a:solidFill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mazing Grotesk" pitchFamily="2" charset="0"/>
                        </a:rPr>
                        <a:t>Объем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mazing Grotesk" pitchFamily="2" charset="0"/>
                        </a:rPr>
                        <a:t> инвестиций в основной капитал в рамках проекта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Млн. руб.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Arial" charset="0"/>
                        </a:rPr>
                        <a:t>3.6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Arial" charset="0"/>
                        </a:rPr>
                        <a:t>Объем инвестиций, осваиваемых на территории области</a:t>
                      </a:r>
                      <a:endParaRPr kumimoji="0" lang="ru-RU" sz="1100" b="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Amazing Grotesk" pitchFamily="2" charset="0"/>
                        </a:rPr>
                        <a:t>Млн. руб.</a:t>
                      </a:r>
                      <a:endParaRPr lang="ru-RU" sz="1100" b="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  <a:tr h="17851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Arial" charset="0"/>
                        </a:rPr>
                        <a:t>3.7</a:t>
                      </a:r>
                      <a:endParaRPr kumimoji="0" lang="ru-RU" sz="1100" b="0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b="0" i="1" kern="1200" dirty="0" smtClean="0">
                          <a:solidFill>
                            <a:schemeClr val="tx1"/>
                          </a:solidFill>
                          <a:latin typeface="Amazing Grotesk" pitchFamily="2" charset="0"/>
                          <a:ea typeface="+mn-ea"/>
                          <a:cs typeface="Arial" charset="0"/>
                        </a:rPr>
                        <a:t>Иные показатели</a:t>
                      </a:r>
                      <a:endParaRPr kumimoji="0" lang="ru-RU" sz="1100" b="0" i="1" kern="1200" dirty="0">
                        <a:solidFill>
                          <a:schemeClr val="tx1"/>
                        </a:solidFill>
                        <a:latin typeface="Amazing Grotesk" pitchFamily="2" charset="0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mazing Grotesk" pitchFamily="2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18000" marB="18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КОМАНДА ПРОЕКТА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13</a:t>
            </a:fld>
            <a:endParaRPr lang="ru-RU" dirty="0">
              <a:solidFill>
                <a:schemeClr val="tx1"/>
              </a:solidFill>
              <a:latin typeface="Amazing Grotesk" pitchFamily="2" charset="0"/>
            </a:endParaRPr>
          </a:p>
        </p:txBody>
      </p:sp>
      <p:graphicFrame>
        <p:nvGraphicFramePr>
          <p:cNvPr id="5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353744"/>
              </p:ext>
            </p:extLst>
          </p:nvPr>
        </p:nvGraphicFramePr>
        <p:xfrm>
          <a:off x="200472" y="1628800"/>
          <a:ext cx="9429816" cy="4735721"/>
        </p:xfrm>
        <a:graphic>
          <a:graphicData uri="http://schemas.openxmlformats.org/drawingml/2006/table">
            <a:tbl>
              <a:tblPr/>
              <a:tblGrid>
                <a:gridCol w="463846"/>
                <a:gridCol w="2783075"/>
                <a:gridCol w="3161791"/>
                <a:gridCol w="3021104"/>
              </a:tblGrid>
              <a:tr h="535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№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ФИО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Должность и основное место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1.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Козаченко Юлия Владимировна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Заведующая  МДОУ «Детский сад №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п. Вейделевка»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Times New Roman" pitchFamily="18" charset="0"/>
                        </a:rPr>
                        <a:t>Куратор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2.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Марченко Валентина Ивановна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Зам. директора  ОГА ПОУ «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Вейделевский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агротехнологический техникум имени Грязнова В.М.»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Times New Roman" pitchFamily="18" charset="0"/>
                        </a:rPr>
                        <a:t>Руководитель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7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3.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Посохова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Наталья Алексеевна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Преподаватель ОГА ПОУ «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Вейделевский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агротехнологический техникум имени Грязнова В.М.»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Times New Roman" pitchFamily="18" charset="0"/>
                        </a:rPr>
                        <a:t>Администратор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4.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Денисенко Алевтина Владимировна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Мастер п\о ОГА ПОУ «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Вейделевский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агротехнологический техникум имени Грязнова В.М.»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Times New Roman" pitchFamily="18" charset="0"/>
                        </a:rPr>
                        <a:t>Оператор мониторинга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5.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Степанова Оксана Викторовна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Мастер п\о ОГА ПОУ «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Вейделевский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агротехнологический техникум имени Грязнова В.М.»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Организация рабочих мест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6.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Корниенко Яна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Обучающаяся группы 46 ПК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хронометраж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7.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Тележная Виктория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Обучающаяся группы 36 ПК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azing Grotesk" pitchFamily="2" charset="0"/>
                          <a:cs typeface="Arial" charset="0"/>
                        </a:rPr>
                        <a:t>визуализация процесса 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530" y="428604"/>
            <a:ext cx="8915400" cy="64294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КОНТАКТНЫЕ ДАННЫЕ: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44" y="2428868"/>
            <a:ext cx="8915400" cy="2928958"/>
          </a:xfrm>
        </p:spPr>
        <p:txBody>
          <a:bodyPr anchor="ctr">
            <a:noAutofit/>
          </a:bodyPr>
          <a:lstStyle/>
          <a:p>
            <a:pPr marL="13716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Руководитель проекта:</a:t>
            </a:r>
          </a:p>
          <a:p>
            <a:pPr marL="13716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Марченко Валентина Ивановна</a:t>
            </a:r>
          </a:p>
          <a:p>
            <a:pPr marL="13716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тел.: 8(951)760-14-06</a:t>
            </a:r>
          </a:p>
          <a:p>
            <a:pPr marL="13716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3716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Администратор проекта:</a:t>
            </a:r>
          </a:p>
          <a:p>
            <a:pPr marL="13716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Посохова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Наталья Алексеевна</a:t>
            </a:r>
          </a:p>
          <a:p>
            <a:pPr marL="13716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тел.: 8 (920)554-93-90</a:t>
            </a:r>
          </a:p>
          <a:p>
            <a:pPr marL="13716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nposohova71@yandex.ru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14</a:t>
            </a:fld>
            <a:endParaRPr lang="ru-RU" dirty="0">
              <a:solidFill>
                <a:schemeClr val="tx1"/>
              </a:solidFill>
              <a:latin typeface="Amazing Grotes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844" y="0"/>
            <a:ext cx="8915400" cy="1143000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КАРТОЧКА БЕРЕЖЛИВОГО ПРОЕКТА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2</a:t>
            </a:fld>
            <a:endParaRPr lang="ru-RU">
              <a:solidFill>
                <a:schemeClr val="tx1"/>
              </a:solidFill>
              <a:latin typeface="Amazing Grotesk" pitchFamily="2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588008"/>
              </p:ext>
            </p:extLst>
          </p:nvPr>
        </p:nvGraphicFramePr>
        <p:xfrm>
          <a:off x="357158" y="928671"/>
          <a:ext cx="9310750" cy="542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5375"/>
                <a:gridCol w="4655375"/>
              </a:tblGrid>
              <a:tr h="6571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 __________________Марченко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В.И.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(подпись)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Заказчик  ______________Свиридова С.А.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(подпись)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63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Карточка проекта «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фабрики процессов по приготовлению и росписи имбирных пряников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2868"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Общие данные: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Заказчик: директор ОГА ПОУ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</a:t>
                      </a:r>
                      <a:r>
                        <a:rPr lang="ru-RU" sz="11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Вейделевский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агротехнологический техникум имени Грязнова В.М.»   Свиридова С.А.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Процесс: Приготовление и роспись имбирных пряников</a:t>
                      </a:r>
                    </a:p>
                    <a:p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Границы процесса: получение сырья – упаковка  изделия</a:t>
                      </a:r>
                    </a:p>
                    <a:p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Руководитель проекта: Марченко В.И. зам. директора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Команда проекта: 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Посохова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 преподаватель, Денисенко А.В. мастер п\о, Степанова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О.В.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мастер п\о, Корниенко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Я.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обучающаяся, Тележная В. обучающаяся.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Обоснование: </a:t>
                      </a:r>
                    </a:p>
                    <a:p>
                      <a:pPr algn="just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Фабрика Процессов 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даст возможность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участникам в реальном производственном процессе получить опыт применения инструментов бережливого производства, а также понять, как улучшения влияют на операционные и экономические показатели деятельности производства.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7637"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Цели и эффекты:</a:t>
                      </a:r>
                    </a:p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Цели:</a:t>
                      </a: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Эффекты: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ФП позволит повысить уровень компетенций наших студентов в следующих направлениях: 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ыявление и устранение потерь в процессах,   построение потока создания ценностей, организация рабочего места по системе 5S , уровень затрат на производство, время выполнения заказа, уровень брака и отходов.</a:t>
                      </a: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Сроки реализации мероприятий проекта :</a:t>
                      </a:r>
                    </a:p>
                    <a:p>
                      <a:pPr marL="0" indent="-342900" algn="l" defTabSz="914400" rtl="0" eaLnBrk="1" latinLnBrk="0" hangingPunct="1">
                        <a:buAutoNum type="arabicPeriod"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Старт проекта: 1.02.21г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Картирование процесса: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2.1. Разработка текущей карты процесса : до 6.02.21г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 Поиск и выявление проблем: до 13.02.21г. 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2.3. Разработка целевой карты процесса: до 20. 02. 21г. 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 Разработка идеальной карты процесса: до 27.02.21г.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2.5. Разработка «дорожной карты»  реализации проекта: до 6. 03.21г. 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Защита проекта  перед заказчиком: 10.03.21г.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Внедрение улучшений  процесса: 11.03.21.-27.03.21г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Закрытие проекта: 31.03.21г.</a:t>
                      </a:r>
                    </a:p>
                    <a:p>
                      <a:pPr marL="0" indent="-342900" algn="l" defTabSz="914400" rtl="0" eaLnBrk="1" latinLnBrk="0" hangingPunct="1">
                        <a:buAutoNum type="arabicPeriod"/>
                      </a:pPr>
                      <a:endParaRPr lang="ru-RU" sz="1100" b="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360662"/>
              </p:ext>
            </p:extLst>
          </p:nvPr>
        </p:nvGraphicFramePr>
        <p:xfrm>
          <a:off x="488504" y="3933056"/>
          <a:ext cx="446506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1"/>
                <a:gridCol w="1008113"/>
                <a:gridCol w="1008683"/>
              </a:tblGrid>
              <a:tr h="341132"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цели,  ед. </a:t>
                      </a:r>
                      <a:r>
                        <a:rPr lang="ru-RU" sz="10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Текущий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показатель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Целевой показатель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132">
                <a:tc>
                  <a:txBody>
                    <a:bodyPr/>
                    <a:lstStyle/>
                    <a:p>
                      <a:pPr algn="just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Сокращение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времени протекания процесса, мин.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415-535 мин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155-230 мин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890">
                <a:tc>
                  <a:txBody>
                    <a:bodyPr/>
                    <a:lstStyle/>
                    <a:p>
                      <a:pPr algn="just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Изменение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качественных характеристик процесса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Низкая производительность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производительности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ВВЕДЕНИЕ В ПРЕДМЕТНУЮ ОБЛАСТЬ (ОПИСАНИЕ СИТУАЦИИ «КАК ЕСТЬ»)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480" y="1988840"/>
            <a:ext cx="9433048" cy="3043245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ru-RU" sz="2800" dirty="0" smtClean="0"/>
              <a:t>		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На данном этапе процесс приготовления применяется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исключительно ручной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один и тот же обучающийся выполняет несколько операций (раскатка теста, вырезание пряников, укладка на противень), что приводит к перегрузке работающего, снижения качества.  В цехе не выделены отделения и рабочие места, что приводит к  излишним перемещениям. Шаблоны вырезаются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бумаги или непосредственно ножом.  Обучающиеся, не имея художественных навыков, делают роспись пряников медленно, не всегда аккуратно. </a:t>
            </a:r>
            <a:endParaRPr lang="ru-RU" sz="19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3</a:t>
            </a:fld>
            <a:endParaRPr lang="ru-RU">
              <a:solidFill>
                <a:schemeClr val="tx1"/>
              </a:solidFill>
              <a:latin typeface="Amazing Grotes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9101170" cy="114300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ВВЕДЕНИЕ В ПРЕДМЕТНУЮ ОБЛАСТЬ (ОПИСАНИЕ СИТУАЦИИ «КАК ЕСТЬ»)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КАРТА ТЕКУЩЕГО СОСТОЯНИЯ ПРОЦЕССА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«Приготовление и роспись имбирных пряников»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4</a:t>
            </a:fld>
            <a:endParaRPr lang="ru-RU">
              <a:solidFill>
                <a:schemeClr val="tx1"/>
              </a:solidFill>
              <a:latin typeface="Amazing Grotesk" pitchFamily="2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452406" y="1857364"/>
            <a:ext cx="1285884" cy="1214445"/>
            <a:chOff x="1694763" y="1432194"/>
            <a:chExt cx="1709450" cy="1683743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</a:t>
              </a:r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№1</a:t>
              </a:r>
              <a:endPara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Получение сырья</a:t>
              </a:r>
              <a:endParaRPr lang="ru-RU" sz="12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_15_ мин. – </a:t>
              </a:r>
            </a:p>
            <a:p>
              <a:pPr algn="ctr"/>
              <a:r>
                <a:rPr lang="ru-RU" sz="11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20__ мин.</a:t>
              </a:r>
              <a:endParaRPr lang="ru-RU" sz="1100" dirty="0" smtClean="0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66654" y="1857364"/>
            <a:ext cx="251520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ВХОД</a:t>
            </a:r>
          </a:p>
        </p:txBody>
      </p:sp>
      <p:sp>
        <p:nvSpPr>
          <p:cNvPr id="11" name="Пятно 1 60"/>
          <p:cNvSpPr/>
          <p:nvPr/>
        </p:nvSpPr>
        <p:spPr>
          <a:xfrm>
            <a:off x="952472" y="1428736"/>
            <a:ext cx="796021" cy="56324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092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1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1738291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2166918" y="1857364"/>
            <a:ext cx="1285884" cy="1214445"/>
            <a:chOff x="1694763" y="1432194"/>
            <a:chExt cx="1709450" cy="1683743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№1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Организация рабочего места</a:t>
              </a:r>
              <a:endPara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15_ мин. – 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_20_ мин</a:t>
              </a:r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/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1952604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2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452802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3881430" y="1857364"/>
            <a:ext cx="1285884" cy="1214445"/>
            <a:chOff x="1694763" y="1432194"/>
            <a:chExt cx="1709450" cy="168374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№1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Приготовление теста</a:t>
              </a:r>
              <a:endParaRPr lang="ru-RU" sz="1200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20_ мин. – 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_30_ мин.</a:t>
              </a:r>
              <a:endParaRPr lang="ru-RU" sz="1050" dirty="0" smtClean="0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3738554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3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453066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4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2204840" y="3639182"/>
            <a:ext cx="1285884" cy="1214445"/>
            <a:chOff x="1694763" y="1432194"/>
            <a:chExt cx="1709450" cy="1683743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№2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694763" y="1999854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Приготовление глазури</a:t>
              </a:r>
              <a:endParaRPr lang="ru-RU" sz="1200" dirty="0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_15_ мин. - _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20_ мин.</a:t>
              </a:r>
              <a:endParaRPr lang="ru-RU" sz="1050" dirty="0" smtClean="0"/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7096140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5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5604448" y="1862209"/>
            <a:ext cx="1285884" cy="1214445"/>
            <a:chOff x="1694763" y="1432194"/>
            <a:chExt cx="1709450" cy="1683743"/>
          </a:xfrm>
        </p:grpSpPr>
        <p:sp>
          <p:nvSpPr>
            <p:cNvPr id="38" name="Прямоугольник 37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№1,2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Формование пряников</a:t>
              </a:r>
              <a:endParaRPr lang="ru-RU" sz="1200" dirty="0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40_ мин. - _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50_ мин.</a:t>
              </a:r>
              <a:endParaRPr lang="ru-RU" sz="1050" dirty="0" smtClean="0"/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309530" y="3214686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6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7274735" y="1918148"/>
            <a:ext cx="1285884" cy="1214445"/>
            <a:chOff x="1694763" y="1432194"/>
            <a:chExt cx="1709450" cy="1683743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№1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Выпекание пряников</a:t>
              </a:r>
              <a:endParaRPr lang="ru-RU" sz="1200" dirty="0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_20_ мин. - _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25_ мин.</a:t>
              </a:r>
              <a:endParaRPr lang="ru-RU" sz="1050" dirty="0" smtClean="0"/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2204840" y="3207650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7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7" name="Группа 46"/>
          <p:cNvGrpSpPr/>
          <p:nvPr/>
        </p:nvGrpSpPr>
        <p:grpSpPr>
          <a:xfrm>
            <a:off x="462609" y="3607595"/>
            <a:ext cx="1285884" cy="1214445"/>
            <a:chOff x="1694763" y="1432194"/>
            <a:chExt cx="1709450" cy="1683743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№1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Охлаждение пряников</a:t>
              </a:r>
              <a:endPara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_60_ мин. - _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90_ мин</a:t>
              </a:r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/>
            </a:p>
          </p:txBody>
        </p:sp>
      </p:grpSp>
      <p:sp>
        <p:nvSpPr>
          <p:cNvPr id="51" name="Прямоугольник 50"/>
          <p:cNvSpPr/>
          <p:nvPr/>
        </p:nvSpPr>
        <p:spPr>
          <a:xfrm>
            <a:off x="3941596" y="3216099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8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3952868" y="3597121"/>
            <a:ext cx="1285884" cy="1214445"/>
            <a:chOff x="1694763" y="1432194"/>
            <a:chExt cx="1709450" cy="1683743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№1,2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Роспись и подсушивание</a:t>
              </a:r>
              <a:endParaRPr lang="ru-RU" sz="1200" dirty="0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200_ мин. - _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240_ мин</a:t>
              </a:r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/>
            </a:p>
          </p:txBody>
        </p:sp>
      </p:grpSp>
      <p:sp>
        <p:nvSpPr>
          <p:cNvPr id="56" name="Прямоугольник 55"/>
          <p:cNvSpPr/>
          <p:nvPr/>
        </p:nvSpPr>
        <p:spPr>
          <a:xfrm>
            <a:off x="5643242" y="3214686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9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Группа 56"/>
          <p:cNvGrpSpPr/>
          <p:nvPr/>
        </p:nvGrpSpPr>
        <p:grpSpPr>
          <a:xfrm>
            <a:off x="5667380" y="3597121"/>
            <a:ext cx="1285884" cy="1214445"/>
            <a:chOff x="1694763" y="1432194"/>
            <a:chExt cx="1709450" cy="1683743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№1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Упаковка пряников</a:t>
              </a:r>
              <a:endPara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30_ мин. – 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40__ мин</a:t>
              </a:r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/>
            </a:p>
          </p:txBody>
        </p:sp>
      </p:grpSp>
      <p:sp>
        <p:nvSpPr>
          <p:cNvPr id="62" name="Стрелка вправо 61"/>
          <p:cNvSpPr/>
          <p:nvPr/>
        </p:nvSpPr>
        <p:spPr>
          <a:xfrm>
            <a:off x="5167314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8596338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Стрелка вправо 64"/>
          <p:cNvSpPr/>
          <p:nvPr/>
        </p:nvSpPr>
        <p:spPr>
          <a:xfrm>
            <a:off x="6917545" y="2271094"/>
            <a:ext cx="357190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6" name="Стрелка вправо 65"/>
          <p:cNvSpPr/>
          <p:nvPr/>
        </p:nvSpPr>
        <p:spPr>
          <a:xfrm>
            <a:off x="1748493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7" name="Стрелка вправо 66"/>
          <p:cNvSpPr/>
          <p:nvPr/>
        </p:nvSpPr>
        <p:spPr>
          <a:xfrm>
            <a:off x="3524240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" name="Стрелка вправо 67"/>
          <p:cNvSpPr/>
          <p:nvPr/>
        </p:nvSpPr>
        <p:spPr>
          <a:xfrm>
            <a:off x="5238752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9" name="Стрелка вправо 68"/>
          <p:cNvSpPr/>
          <p:nvPr/>
        </p:nvSpPr>
        <p:spPr>
          <a:xfrm>
            <a:off x="6953264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" name="Пятно 1 60"/>
          <p:cNvSpPr/>
          <p:nvPr/>
        </p:nvSpPr>
        <p:spPr>
          <a:xfrm>
            <a:off x="6310322" y="1500174"/>
            <a:ext cx="796021" cy="56324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Пятно 1 60"/>
          <p:cNvSpPr/>
          <p:nvPr/>
        </p:nvSpPr>
        <p:spPr>
          <a:xfrm>
            <a:off x="2542348" y="1327650"/>
            <a:ext cx="796021" cy="56324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Пятно 1 60"/>
          <p:cNvSpPr/>
          <p:nvPr/>
        </p:nvSpPr>
        <p:spPr>
          <a:xfrm>
            <a:off x="916982" y="3075942"/>
            <a:ext cx="796021" cy="56324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403535" y="3447597"/>
            <a:ext cx="288032" cy="15121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ВЫХОД</a:t>
            </a:r>
          </a:p>
        </p:txBody>
      </p:sp>
      <p:sp>
        <p:nvSpPr>
          <p:cNvPr id="81" name="Прямоугольник 54"/>
          <p:cNvSpPr>
            <a:spLocks noChangeArrowheads="1"/>
          </p:cNvSpPr>
          <p:nvPr/>
        </p:nvSpPr>
        <p:spPr bwMode="auto">
          <a:xfrm>
            <a:off x="3881430" y="4929198"/>
            <a:ext cx="34575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Условные обозначения:</a:t>
            </a:r>
          </a:p>
        </p:txBody>
      </p:sp>
      <p:graphicFrame>
        <p:nvGraphicFramePr>
          <p:cNvPr id="82" name="Таблица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282977"/>
              </p:ext>
            </p:extLst>
          </p:nvPr>
        </p:nvGraphicFramePr>
        <p:xfrm>
          <a:off x="3881430" y="5357826"/>
          <a:ext cx="2500330" cy="102350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00330"/>
              </a:tblGrid>
              <a:tr h="2155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Потери времени из-за ожидания сырья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9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Потери на организацию рабочего места, излишние перемещения по цеху</a:t>
                      </a:r>
                      <a:endParaRPr lang="ru-RU" sz="10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4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Потери времени на формование пряников</a:t>
                      </a:r>
                      <a:endParaRPr lang="ru-RU" sz="10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3" name="Таблица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711667"/>
              </p:ext>
            </p:extLst>
          </p:nvPr>
        </p:nvGraphicFramePr>
        <p:xfrm>
          <a:off x="7167578" y="5429264"/>
          <a:ext cx="2500330" cy="95430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00330"/>
              </a:tblGrid>
              <a:tr h="223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Длительное</a:t>
                      </a:r>
                      <a:r>
                        <a:rPr lang="ru-RU" sz="1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охлаждение пряников</a:t>
                      </a:r>
                      <a:endParaRPr lang="ru-RU" sz="10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Потери времени при росписи пряников</a:t>
                      </a:r>
                      <a:endParaRPr lang="ru-RU" altLang="ru-RU" sz="1000" b="0" kern="1200" dirty="0" smtClean="0">
                        <a:solidFill>
                          <a:schemeClr val="tx1"/>
                        </a:solidFill>
                        <a:latin typeface="Franklin Gothic Medium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20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Низкая производительность</a:t>
                      </a:r>
                      <a:endParaRPr lang="ru-RU" altLang="ru-RU" sz="1000" b="0" kern="1200" dirty="0" smtClean="0">
                        <a:solidFill>
                          <a:schemeClr val="tx1"/>
                        </a:solidFill>
                        <a:latin typeface="Franklin Gothic Medium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4" name="Пятно 1 60"/>
          <p:cNvSpPr/>
          <p:nvPr/>
        </p:nvSpPr>
        <p:spPr>
          <a:xfrm>
            <a:off x="3167050" y="5286388"/>
            <a:ext cx="571504" cy="35719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Пятно 1 60"/>
          <p:cNvSpPr/>
          <p:nvPr/>
        </p:nvSpPr>
        <p:spPr>
          <a:xfrm>
            <a:off x="3167050" y="5572140"/>
            <a:ext cx="561980" cy="419104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Пятно 1 60"/>
          <p:cNvSpPr/>
          <p:nvPr/>
        </p:nvSpPr>
        <p:spPr>
          <a:xfrm>
            <a:off x="3238488" y="5929330"/>
            <a:ext cx="500066" cy="35719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Пятно 1 60"/>
          <p:cNvSpPr/>
          <p:nvPr/>
        </p:nvSpPr>
        <p:spPr>
          <a:xfrm>
            <a:off x="6615801" y="5357826"/>
            <a:ext cx="500066" cy="35719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Пятно 1 60"/>
          <p:cNvSpPr/>
          <p:nvPr/>
        </p:nvSpPr>
        <p:spPr>
          <a:xfrm>
            <a:off x="6596074" y="5715016"/>
            <a:ext cx="519793" cy="347666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48"/>
          <p:cNvSpPr txBox="1">
            <a:spLocks noChangeArrowheads="1"/>
          </p:cNvSpPr>
          <p:nvPr/>
        </p:nvSpPr>
        <p:spPr bwMode="auto">
          <a:xfrm>
            <a:off x="186335" y="6429396"/>
            <a:ext cx="4608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ВПП (время протекания процесса)  –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1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415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мин. -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1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535 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382024" y="1142984"/>
            <a:ext cx="123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.02.2021г.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ятно 1 60"/>
          <p:cNvSpPr/>
          <p:nvPr/>
        </p:nvSpPr>
        <p:spPr>
          <a:xfrm>
            <a:off x="4513100" y="3132593"/>
            <a:ext cx="796021" cy="56324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algn="ctr">
              <a:defRPr/>
            </a:pP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ятно 1 60"/>
          <p:cNvSpPr/>
          <p:nvPr/>
        </p:nvSpPr>
        <p:spPr>
          <a:xfrm>
            <a:off x="6783855" y="3132593"/>
            <a:ext cx="796021" cy="56324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000" b="1" spc="-5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Пятно 1 60"/>
          <p:cNvSpPr/>
          <p:nvPr/>
        </p:nvSpPr>
        <p:spPr>
          <a:xfrm>
            <a:off x="6542615" y="6051816"/>
            <a:ext cx="573252" cy="354189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000" b="1" spc="-5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0" b="1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ВВЕДЕНИЕ В ПРЕДМЕТНУЮ ОБЛАСТЬ (ОПИСАНИЕ СИТУАЦИИ «КАК ЕСТЬ»)</a:t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ПИРАМИДА ПРОБЛЕМ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5</a:t>
            </a:fld>
            <a:endParaRPr lang="ru-RU">
              <a:solidFill>
                <a:schemeClr val="tx1"/>
              </a:solidFill>
              <a:latin typeface="Amazing Grotesk" pitchFamily="2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809596" y="1857364"/>
          <a:ext cx="5612412" cy="4245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6393160" y="4275449"/>
            <a:ext cx="3094038" cy="180646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</a:rPr>
              <a:t>-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Ожидание сырья</a:t>
            </a:r>
          </a:p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-Организация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рабочего места, излишние перемещения по цеху</a:t>
            </a:r>
          </a:p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Длительное охлаждение пряников</a:t>
            </a:r>
          </a:p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Длительное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формование пряников</a:t>
            </a:r>
          </a:p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Длительная роспись пряников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Низкая производительность</a:t>
            </a:r>
            <a:endParaRPr lang="ru-RU" sz="1400" dirty="0">
              <a:solidFill>
                <a:schemeClr val="tx1"/>
              </a:solidFill>
            </a:endParaRPr>
          </a:p>
          <a:p>
            <a:pPr algn="just">
              <a:defRPr/>
            </a:pPr>
            <a:endParaRPr lang="ru-RU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22114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ВВЕДЕНИЕ В ПРЕДМЕТНУЮ ОБЛАСТЬ (ОПИСАНИЕ СИТУАЦИИ «КАК ЕСТЬ») АНАЛИЗ ПРОБЛЕМ «5 ПОЧЕМУ?»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6</a:t>
            </a:fld>
            <a:endParaRPr lang="ru-RU">
              <a:solidFill>
                <a:schemeClr val="tx1"/>
              </a:solidFill>
              <a:latin typeface="Amazing Grotesk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497630"/>
              </p:ext>
            </p:extLst>
          </p:nvPr>
        </p:nvGraphicFramePr>
        <p:xfrm>
          <a:off x="776536" y="1196752"/>
          <a:ext cx="8207375" cy="5281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300"/>
                <a:gridCol w="1968500"/>
                <a:gridCol w="2578100"/>
                <a:gridCol w="1387475"/>
              </a:tblGrid>
              <a:tr h="357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Проблема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</a:rPr>
                        <a:t>Первопричина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Решение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</a:rPr>
                        <a:t>Вклад в достижение цели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anchor="ctr"/>
                </a:tc>
              </a:tr>
              <a:tr h="5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Потери времени из-за ожидания сырья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Длительное отвешивание сырья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Комплектация сырья согласно накладной-требование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10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ин.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5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2.Потери на организацию рабочего места, излишние перемещения по цеху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выделены отделения и рабочие места. Затраты на поиск необходимого инвентаря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непрерывного потока течения производства.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системы 5С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мин.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3.Потери времени на формование пряников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шаблонов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Приобретение шаблонов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мин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2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Длительное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охлаждение пряников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охлаждение на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рабочем столе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Охлаждение в шкафу шоковой заморозки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мин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211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Потери времени при росписи пряников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Обучающиеся, не имея художественных навыков, делают роспись пряников медленно, не всегда аккуратно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Частичное использование пищевого принтера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 мин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2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Низкая производительность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Перегруз участников, не ясность целей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Вовлечение в производство необходимое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количество участников, выполняющих конкретную операцию, за которую несут ответственность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мин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prstClr val="black"/>
                </a:solidFill>
                <a:latin typeface="Amazing Grotesk" pitchFamily="2" charset="0"/>
              </a:rPr>
              <a:pPr/>
              <a:t>7</a:t>
            </a:fld>
            <a:endParaRPr lang="ru-RU">
              <a:solidFill>
                <a:prstClr val="black"/>
              </a:solidFill>
              <a:latin typeface="Amazing Grotesk" pitchFamily="2" charset="0"/>
            </a:endParaRPr>
          </a:p>
        </p:txBody>
      </p:sp>
      <p:sp>
        <p:nvSpPr>
          <p:cNvPr id="90" name="TextBox 48"/>
          <p:cNvSpPr txBox="1">
            <a:spLocks noChangeArrowheads="1"/>
          </p:cNvSpPr>
          <p:nvPr/>
        </p:nvSpPr>
        <p:spPr bwMode="auto">
          <a:xfrm>
            <a:off x="238092" y="6429396"/>
            <a:ext cx="4608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ВПП (время протекания процесса)  – </a:t>
            </a:r>
            <a:r>
              <a:rPr lang="ru-RU" sz="1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_155_ </a:t>
            </a:r>
            <a:r>
              <a:rPr lang="ru-RU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мин. - </a:t>
            </a:r>
            <a:r>
              <a:rPr lang="ru-RU" sz="1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___230_ </a:t>
            </a:r>
            <a:r>
              <a:rPr lang="ru-RU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мин.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382024" y="1142984"/>
            <a:ext cx="111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20.02.21г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Заголовок 1"/>
          <p:cNvSpPr>
            <a:spLocks noGrp="1"/>
          </p:cNvSpPr>
          <p:nvPr>
            <p:ph type="title"/>
          </p:nvPr>
        </p:nvSpPr>
        <p:spPr>
          <a:xfrm>
            <a:off x="523153" y="144363"/>
            <a:ext cx="9101170" cy="1143000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КАРТА ЦЕЛЕВОГО СОСТОЯНИЯ ПРОЦЕССА  (ОПИСАНИЕ СИТУАЦИИ «КАК БУДЕТ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»)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«Приготовление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 роспись имбирных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пряников»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48"/>
          <p:cNvSpPr txBox="1">
            <a:spLocks noChangeArrowheads="1"/>
          </p:cNvSpPr>
          <p:nvPr/>
        </p:nvSpPr>
        <p:spPr bwMode="auto">
          <a:xfrm>
            <a:off x="238092" y="6000768"/>
            <a:ext cx="4608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ЭВ (экономия времени)  = _</a:t>
            </a:r>
            <a:r>
              <a:rPr lang="ru-RU" sz="12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63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%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ятно 1 60"/>
          <p:cNvSpPr/>
          <p:nvPr/>
        </p:nvSpPr>
        <p:spPr>
          <a:xfrm>
            <a:off x="997606" y="3068906"/>
            <a:ext cx="796021" cy="56324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grpSp>
        <p:nvGrpSpPr>
          <p:cNvPr id="58" name="Группа 57"/>
          <p:cNvGrpSpPr/>
          <p:nvPr/>
        </p:nvGrpSpPr>
        <p:grpSpPr>
          <a:xfrm>
            <a:off x="452406" y="1857364"/>
            <a:ext cx="1285884" cy="1214445"/>
            <a:chOff x="1694763" y="1432194"/>
            <a:chExt cx="1709450" cy="1683743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кладовщик</a:t>
              </a:r>
              <a:endPara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Получение сырья</a:t>
              </a:r>
              <a:endParaRPr lang="ru-RU" sz="1200" dirty="0">
                <a:solidFill>
                  <a:prstClr val="white"/>
                </a:solidFill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_5_ мин. – </a:t>
              </a:r>
            </a:p>
            <a:p>
              <a:pPr algn="ctr"/>
              <a:r>
                <a:rPr lang="ru-RU" sz="11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11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0__ мин.</a:t>
              </a:r>
              <a:endParaRPr lang="ru-RU" sz="11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67" name="Стрелка вправо 66"/>
          <p:cNvSpPr/>
          <p:nvPr/>
        </p:nvSpPr>
        <p:spPr>
          <a:xfrm>
            <a:off x="1738291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2166918" y="1857364"/>
            <a:ext cx="1285884" cy="1214445"/>
            <a:chOff x="1694763" y="1432194"/>
            <a:chExt cx="1709450" cy="1683743"/>
          </a:xfrm>
        </p:grpSpPr>
        <p:sp>
          <p:nvSpPr>
            <p:cNvPr id="69" name="Прямоугольник 68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Участники процесса</a:t>
              </a:r>
              <a:endPara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Организация рабочего места</a:t>
              </a:r>
              <a:endPara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 мин. – </a:t>
              </a:r>
            </a:p>
            <a:p>
              <a:pPr algn="ctr"/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_10_ мин</a:t>
              </a:r>
              <a:r>
                <a:rPr lang="ru-RU" sz="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72" name="Прямоугольник 71"/>
          <p:cNvSpPr/>
          <p:nvPr/>
        </p:nvSpPr>
        <p:spPr>
          <a:xfrm>
            <a:off x="1952604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ШАГ 2</a:t>
            </a:r>
            <a:endParaRPr lang="ru-RU" sz="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Стрелка вправо 72"/>
          <p:cNvSpPr/>
          <p:nvPr/>
        </p:nvSpPr>
        <p:spPr>
          <a:xfrm>
            <a:off x="3452802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74" name="Группа 73"/>
          <p:cNvGrpSpPr/>
          <p:nvPr/>
        </p:nvGrpSpPr>
        <p:grpSpPr>
          <a:xfrm>
            <a:off x="3881430" y="1857364"/>
            <a:ext cx="1285884" cy="1214445"/>
            <a:chOff x="1694763" y="1432194"/>
            <a:chExt cx="1709450" cy="1683743"/>
          </a:xfrm>
        </p:grpSpPr>
        <p:sp>
          <p:nvSpPr>
            <p:cNvPr id="75" name="Прямоугольник 74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№1</a:t>
              </a:r>
              <a:endPara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Приготовление теста</a:t>
              </a:r>
              <a:endParaRPr lang="ru-RU" sz="1200" dirty="0">
                <a:solidFill>
                  <a:prstClr val="white"/>
                </a:solidFill>
              </a:endParaRPr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20_ мин. – </a:t>
              </a:r>
            </a:p>
            <a:p>
              <a:pPr algn="ctr"/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_30_ мин.</a:t>
              </a:r>
              <a:endParaRPr lang="ru-RU" sz="105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78" name="Прямоугольник 77"/>
          <p:cNvSpPr/>
          <p:nvPr/>
        </p:nvSpPr>
        <p:spPr>
          <a:xfrm>
            <a:off x="3738554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ШАГ 3</a:t>
            </a:r>
            <a:endParaRPr lang="ru-RU" sz="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5453066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ШАГ 4</a:t>
            </a:r>
            <a:endParaRPr lang="ru-RU" sz="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1" name="Группа 80"/>
          <p:cNvGrpSpPr/>
          <p:nvPr/>
        </p:nvGrpSpPr>
        <p:grpSpPr>
          <a:xfrm>
            <a:off x="2204840" y="3639182"/>
            <a:ext cx="1285884" cy="1214445"/>
            <a:chOff x="1694763" y="1432194"/>
            <a:chExt cx="1709450" cy="1683743"/>
          </a:xfrm>
        </p:grpSpPr>
        <p:sp>
          <p:nvSpPr>
            <p:cNvPr id="82" name="Прямоугольник 81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№ 2,3,4</a:t>
              </a:r>
              <a:endPara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1694763" y="1999854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Приготовление глазури</a:t>
              </a:r>
              <a:endParaRPr lang="ru-RU" sz="1200" dirty="0">
                <a:solidFill>
                  <a:prstClr val="white"/>
                </a:solidFill>
              </a:endParaRP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_5_ мин. - _</a:t>
              </a:r>
            </a:p>
            <a:p>
              <a:pPr algn="ctr"/>
              <a:r>
                <a:rPr lang="ru-RU" sz="105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0_ мин.</a:t>
              </a:r>
              <a:endParaRPr lang="ru-RU" sz="105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85" name="Прямоугольник 84"/>
          <p:cNvSpPr/>
          <p:nvPr/>
        </p:nvSpPr>
        <p:spPr>
          <a:xfrm>
            <a:off x="7261799" y="1540333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ШАГ 5</a:t>
            </a:r>
            <a:endParaRPr lang="ru-RU" sz="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6" name="Группа 85"/>
          <p:cNvGrpSpPr/>
          <p:nvPr/>
        </p:nvGrpSpPr>
        <p:grpSpPr>
          <a:xfrm>
            <a:off x="5604448" y="1862209"/>
            <a:ext cx="1285884" cy="1214445"/>
            <a:chOff x="1694763" y="1432194"/>
            <a:chExt cx="1709450" cy="1683743"/>
          </a:xfrm>
        </p:grpSpPr>
        <p:sp>
          <p:nvSpPr>
            <p:cNvPr id="87" name="Прямоугольник 86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№ 2, 3</a:t>
              </a:r>
              <a:endPara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Формование пряников</a:t>
              </a:r>
              <a:endParaRPr lang="ru-RU" sz="1200" dirty="0">
                <a:solidFill>
                  <a:prstClr val="white"/>
                </a:solidFill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15_ мин. - _</a:t>
              </a:r>
            </a:p>
            <a:p>
              <a:pPr algn="ctr"/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20_ мин.</a:t>
              </a:r>
              <a:endParaRPr lang="ru-RU" sz="105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92" name="Прямоугольник 91"/>
          <p:cNvSpPr/>
          <p:nvPr/>
        </p:nvSpPr>
        <p:spPr>
          <a:xfrm>
            <a:off x="309530" y="3214686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ШАГ 6</a:t>
            </a:r>
            <a:endParaRPr lang="ru-RU" sz="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3" name="Группа 92"/>
          <p:cNvGrpSpPr/>
          <p:nvPr/>
        </p:nvGrpSpPr>
        <p:grpSpPr>
          <a:xfrm>
            <a:off x="7261799" y="1855783"/>
            <a:ext cx="1285884" cy="1214445"/>
            <a:chOff x="1694763" y="1432194"/>
            <a:chExt cx="1709450" cy="1683743"/>
          </a:xfrm>
        </p:grpSpPr>
        <p:sp>
          <p:nvSpPr>
            <p:cNvPr id="102" name="Прямоугольник 101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№</a:t>
              </a:r>
              <a:r>
                <a:rPr lang="ru-RU" sz="1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Выпекание пряников</a:t>
              </a:r>
              <a:endParaRPr lang="ru-RU" sz="1200" dirty="0">
                <a:solidFill>
                  <a:prstClr val="white"/>
                </a:solidFill>
              </a:endParaRPr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_20_ мин. - _</a:t>
              </a:r>
            </a:p>
            <a:p>
              <a:pPr algn="ctr"/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25_ мин.</a:t>
              </a:r>
              <a:endParaRPr lang="ru-RU" sz="105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105" name="Прямоугольник 104"/>
          <p:cNvSpPr/>
          <p:nvPr/>
        </p:nvSpPr>
        <p:spPr>
          <a:xfrm>
            <a:off x="2204840" y="3207650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ШАГ 7</a:t>
            </a:r>
            <a:endParaRPr lang="ru-RU" sz="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6" name="Группа 105"/>
          <p:cNvGrpSpPr/>
          <p:nvPr/>
        </p:nvGrpSpPr>
        <p:grpSpPr>
          <a:xfrm>
            <a:off x="462609" y="3607595"/>
            <a:ext cx="1285884" cy="1214445"/>
            <a:chOff x="1694763" y="1432194"/>
            <a:chExt cx="1709450" cy="1683743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№</a:t>
              </a:r>
              <a:r>
                <a:rPr lang="ru-RU" sz="1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Прямоугольник 107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Охлаждение пряников</a:t>
              </a:r>
              <a:endPara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Прямоугольник 108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_15_ мин. - _</a:t>
              </a:r>
            </a:p>
            <a:p>
              <a:pPr algn="ctr"/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20_ мин</a:t>
              </a:r>
              <a:r>
                <a:rPr lang="ru-RU" sz="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110" name="Прямоугольник 109"/>
          <p:cNvSpPr/>
          <p:nvPr/>
        </p:nvSpPr>
        <p:spPr>
          <a:xfrm>
            <a:off x="3941596" y="3216099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ШАГ 8</a:t>
            </a:r>
            <a:endParaRPr lang="ru-RU" sz="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1" name="Группа 110"/>
          <p:cNvGrpSpPr/>
          <p:nvPr/>
        </p:nvGrpSpPr>
        <p:grpSpPr>
          <a:xfrm>
            <a:off x="3952868" y="3597121"/>
            <a:ext cx="1285884" cy="1214445"/>
            <a:chOff x="1694763" y="1432194"/>
            <a:chExt cx="1709450" cy="1683743"/>
          </a:xfrm>
        </p:grpSpPr>
        <p:sp>
          <p:nvSpPr>
            <p:cNvPr id="112" name="Прямоугольник 111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№ 1,5,6</a:t>
              </a:r>
              <a:endPara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Прямоугольник 112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Роспись и подсушивание</a:t>
              </a:r>
              <a:endParaRPr lang="ru-RU" sz="1200" dirty="0">
                <a:solidFill>
                  <a:prstClr val="white"/>
                </a:solidFill>
              </a:endParaRPr>
            </a:p>
          </p:txBody>
        </p:sp>
        <p:sp>
          <p:nvSpPr>
            <p:cNvPr id="114" name="Прямоугольник 113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60_ мин. - _</a:t>
              </a:r>
            </a:p>
            <a:p>
              <a:pPr algn="ctr"/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90_ мин</a:t>
              </a:r>
              <a:r>
                <a:rPr lang="ru-RU" sz="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115" name="Прямоугольник 114"/>
          <p:cNvSpPr/>
          <p:nvPr/>
        </p:nvSpPr>
        <p:spPr>
          <a:xfrm>
            <a:off x="5643242" y="3214686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ШАГ 9</a:t>
            </a:r>
            <a:endParaRPr lang="ru-RU" sz="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6" name="Группа 115"/>
          <p:cNvGrpSpPr/>
          <p:nvPr/>
        </p:nvGrpSpPr>
        <p:grpSpPr>
          <a:xfrm>
            <a:off x="5667380" y="3597121"/>
            <a:ext cx="1285884" cy="1214445"/>
            <a:chOff x="1694763" y="1432194"/>
            <a:chExt cx="1709450" cy="1683743"/>
          </a:xfrm>
        </p:grpSpPr>
        <p:sp>
          <p:nvSpPr>
            <p:cNvPr id="117" name="Прямоугольник 116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Обучающийся</a:t>
              </a:r>
            </a:p>
            <a:p>
              <a:pPr algn="ctr"/>
              <a:r>
                <a:rPr lang="ru-RU" sz="1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№ 2,3,4</a:t>
              </a:r>
              <a:endPara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Прямоугольник 117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Упаковка пряников</a:t>
              </a:r>
              <a:endPara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10_ мин. – </a:t>
              </a:r>
            </a:p>
            <a:p>
              <a:pPr algn="ctr"/>
              <a:r>
                <a:rPr lang="ru-RU" sz="105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15__ мин</a:t>
              </a:r>
              <a:r>
                <a:rPr lang="ru-RU" sz="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120" name="Стрелка вправо 119"/>
          <p:cNvSpPr/>
          <p:nvPr/>
        </p:nvSpPr>
        <p:spPr>
          <a:xfrm>
            <a:off x="5167314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1" name="Стрелка вправо 120"/>
          <p:cNvSpPr/>
          <p:nvPr/>
        </p:nvSpPr>
        <p:spPr>
          <a:xfrm>
            <a:off x="8596338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2" name="Стрелка вправо 121"/>
          <p:cNvSpPr/>
          <p:nvPr/>
        </p:nvSpPr>
        <p:spPr>
          <a:xfrm>
            <a:off x="6917545" y="2271094"/>
            <a:ext cx="357190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3" name="Стрелка вправо 122"/>
          <p:cNvSpPr/>
          <p:nvPr/>
        </p:nvSpPr>
        <p:spPr>
          <a:xfrm>
            <a:off x="1748493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4" name="Стрелка вправо 123"/>
          <p:cNvSpPr/>
          <p:nvPr/>
        </p:nvSpPr>
        <p:spPr>
          <a:xfrm>
            <a:off x="3524240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5" name="Стрелка вправо 124"/>
          <p:cNvSpPr/>
          <p:nvPr/>
        </p:nvSpPr>
        <p:spPr>
          <a:xfrm>
            <a:off x="5238752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6" name="Стрелка вправо 125"/>
          <p:cNvSpPr/>
          <p:nvPr/>
        </p:nvSpPr>
        <p:spPr>
          <a:xfrm>
            <a:off x="6953264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7403535" y="3447597"/>
            <a:ext cx="288032" cy="15121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white"/>
                </a:solidFill>
              </a:rPr>
              <a:t>ВЫХОД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523153" y="1536029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ШАГ 1</a:t>
            </a:r>
            <a:endParaRPr lang="ru-RU" sz="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Пятно 1 60"/>
          <p:cNvSpPr/>
          <p:nvPr/>
        </p:nvSpPr>
        <p:spPr>
          <a:xfrm>
            <a:off x="2553477" y="1287363"/>
            <a:ext cx="796021" cy="56324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0" name="Пятно 1 60"/>
          <p:cNvSpPr/>
          <p:nvPr/>
        </p:nvSpPr>
        <p:spPr>
          <a:xfrm>
            <a:off x="6094311" y="1327650"/>
            <a:ext cx="796021" cy="56324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000" b="1" spc="-5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Пятно 1 60"/>
          <p:cNvSpPr/>
          <p:nvPr/>
        </p:nvSpPr>
        <p:spPr>
          <a:xfrm>
            <a:off x="1150007" y="1289992"/>
            <a:ext cx="796021" cy="56324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2" name="Пятно 1 60"/>
          <p:cNvSpPr/>
          <p:nvPr/>
        </p:nvSpPr>
        <p:spPr>
          <a:xfrm>
            <a:off x="4463668" y="3068906"/>
            <a:ext cx="796021" cy="56324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0" name="Пятно 1 60"/>
          <p:cNvSpPr/>
          <p:nvPr/>
        </p:nvSpPr>
        <p:spPr>
          <a:xfrm>
            <a:off x="6751530" y="3070228"/>
            <a:ext cx="796021" cy="56324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000" b="1" spc="-5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000" b="1" spc="-5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8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9101170" cy="1143000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КАРТА ИДЕАЛЬНОГО СОСТОЯНИЯ ПРОЦЕССА (ОПИСАНИЕ СИТУАЦИИ «КАК БУДЕТ»)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«Приготовление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роспись имбирных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пряников»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8</a:t>
            </a:fld>
            <a:endParaRPr lang="ru-RU">
              <a:solidFill>
                <a:schemeClr val="tx1"/>
              </a:solidFill>
              <a:latin typeface="Amazing Grotesk" pitchFamily="2" charset="0"/>
            </a:endParaRPr>
          </a:p>
        </p:txBody>
      </p:sp>
      <p:sp>
        <p:nvSpPr>
          <p:cNvPr id="90" name="TextBox 48"/>
          <p:cNvSpPr txBox="1">
            <a:spLocks noChangeArrowheads="1"/>
          </p:cNvSpPr>
          <p:nvPr/>
        </p:nvSpPr>
        <p:spPr bwMode="auto">
          <a:xfrm>
            <a:off x="238092" y="6429396"/>
            <a:ext cx="4608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ВПП (время протекания процесса)  – </a:t>
            </a:r>
            <a:r>
              <a:rPr lang="ru-RU" sz="1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_155_ 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мин. - </a:t>
            </a:r>
            <a:r>
              <a:rPr lang="ru-RU" sz="1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_230_мин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382024" y="1142984"/>
            <a:ext cx="111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27.02.21г.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48"/>
          <p:cNvSpPr txBox="1">
            <a:spLocks noChangeArrowheads="1"/>
          </p:cNvSpPr>
          <p:nvPr/>
        </p:nvSpPr>
        <p:spPr bwMode="auto">
          <a:xfrm>
            <a:off x="255869" y="5949280"/>
            <a:ext cx="4608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ЭВ (экономия времени)  = _</a:t>
            </a:r>
            <a:r>
              <a:rPr lang="ru-RU" sz="1200" b="1" u="sng" dirty="0" smtClean="0">
                <a:latin typeface="Times New Roman" pitchFamily="18" charset="0"/>
                <a:cs typeface="Times New Roman" pitchFamily="18" charset="0"/>
              </a:rPr>
              <a:t>63_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452406" y="1857364"/>
            <a:ext cx="1285884" cy="1214445"/>
            <a:chOff x="1694763" y="1432194"/>
            <a:chExt cx="1709450" cy="1683743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кладовщик</a:t>
              </a:r>
              <a:endPara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Получение сырья</a:t>
              </a:r>
              <a:endParaRPr lang="ru-RU" sz="1200" dirty="0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_5_ мин. – </a:t>
              </a:r>
            </a:p>
            <a:p>
              <a:pPr algn="ctr"/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11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0__ мин.</a:t>
              </a:r>
              <a:endParaRPr lang="ru-RU" sz="1100" dirty="0" smtClean="0"/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166654" y="1857364"/>
            <a:ext cx="251520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ВХОД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238092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1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Стрелка вправо 44"/>
          <p:cNvSpPr/>
          <p:nvPr/>
        </p:nvSpPr>
        <p:spPr>
          <a:xfrm>
            <a:off x="1738291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46" name="Группа 45"/>
          <p:cNvGrpSpPr/>
          <p:nvPr/>
        </p:nvGrpSpPr>
        <p:grpSpPr>
          <a:xfrm>
            <a:off x="2166918" y="1857364"/>
            <a:ext cx="1285884" cy="1214445"/>
            <a:chOff x="1694763" y="1432194"/>
            <a:chExt cx="1709450" cy="1683743"/>
          </a:xfrm>
        </p:grpSpPr>
        <p:sp>
          <p:nvSpPr>
            <p:cNvPr id="47" name="Прямоугольник 46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Участники процесса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Организация рабочего места</a:t>
              </a:r>
              <a:endPara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 мин. – 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_10_ мин</a:t>
              </a:r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/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1952604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2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Стрелка вправо 50"/>
          <p:cNvSpPr/>
          <p:nvPr/>
        </p:nvSpPr>
        <p:spPr>
          <a:xfrm>
            <a:off x="3452802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52" name="Группа 51"/>
          <p:cNvGrpSpPr/>
          <p:nvPr/>
        </p:nvGrpSpPr>
        <p:grpSpPr>
          <a:xfrm>
            <a:off x="3881430" y="1857364"/>
            <a:ext cx="1285884" cy="1214445"/>
            <a:chOff x="1694763" y="1432194"/>
            <a:chExt cx="1709450" cy="1683743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№1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Приготовление теста</a:t>
              </a:r>
              <a:endParaRPr lang="ru-RU" sz="1200" dirty="0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20_ мин. – 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_30_ мин.</a:t>
              </a:r>
              <a:endParaRPr lang="ru-RU" sz="1050" dirty="0" smtClean="0"/>
            </a:p>
          </p:txBody>
        </p:sp>
      </p:grpSp>
      <p:sp>
        <p:nvSpPr>
          <p:cNvPr id="56" name="Прямоугольник 55"/>
          <p:cNvSpPr/>
          <p:nvPr/>
        </p:nvSpPr>
        <p:spPr>
          <a:xfrm>
            <a:off x="3738554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3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453066" y="1571612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4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2204840" y="3639182"/>
            <a:ext cx="1285884" cy="1214445"/>
            <a:chOff x="1694763" y="1432194"/>
            <a:chExt cx="1709450" cy="1683743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№ 2,3,4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1694763" y="1999854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Приготовление глазури</a:t>
              </a:r>
              <a:endParaRPr lang="ru-RU" sz="1200" dirty="0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_5_ мин. - _</a:t>
              </a:r>
            </a:p>
            <a:p>
              <a:pPr algn="ctr"/>
              <a:r>
                <a:rPr lang="ru-RU" sz="105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0_ мин.</a:t>
              </a:r>
              <a:endParaRPr lang="ru-RU" sz="1050" dirty="0" smtClean="0"/>
            </a:p>
          </p:txBody>
        </p:sp>
      </p:grpSp>
      <p:sp>
        <p:nvSpPr>
          <p:cNvPr id="64" name="Прямоугольник 63"/>
          <p:cNvSpPr/>
          <p:nvPr/>
        </p:nvSpPr>
        <p:spPr>
          <a:xfrm>
            <a:off x="7261799" y="1540333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5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5" name="Группа 64"/>
          <p:cNvGrpSpPr/>
          <p:nvPr/>
        </p:nvGrpSpPr>
        <p:grpSpPr>
          <a:xfrm>
            <a:off x="5604448" y="1862209"/>
            <a:ext cx="1285884" cy="1214445"/>
            <a:chOff x="1694763" y="1432194"/>
            <a:chExt cx="1709450" cy="1683743"/>
          </a:xfrm>
        </p:grpSpPr>
        <p:sp>
          <p:nvSpPr>
            <p:cNvPr id="66" name="Прямоугольник 65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№ 2, 3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Формование пряников</a:t>
              </a:r>
              <a:endParaRPr lang="ru-RU" sz="1200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15_ мин. - _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20_ мин.</a:t>
              </a:r>
              <a:endParaRPr lang="ru-RU" sz="1050" dirty="0" smtClean="0"/>
            </a:p>
          </p:txBody>
        </p:sp>
      </p:grpSp>
      <p:sp>
        <p:nvSpPr>
          <p:cNvPr id="69" name="Прямоугольник 68"/>
          <p:cNvSpPr/>
          <p:nvPr/>
        </p:nvSpPr>
        <p:spPr>
          <a:xfrm>
            <a:off x="309530" y="3214686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6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0" name="Группа 69"/>
          <p:cNvGrpSpPr/>
          <p:nvPr/>
        </p:nvGrpSpPr>
        <p:grpSpPr>
          <a:xfrm>
            <a:off x="7261799" y="1855783"/>
            <a:ext cx="1285884" cy="1214445"/>
            <a:chOff x="1694763" y="1432194"/>
            <a:chExt cx="1709450" cy="1683743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№</a:t>
              </a:r>
              <a:r>
                <a:rPr lang="ru-RU" sz="1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Выпекание пряников</a:t>
              </a:r>
              <a:endParaRPr lang="ru-RU" sz="1200" dirty="0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_20_ мин. - _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25_ мин.</a:t>
              </a:r>
              <a:endParaRPr lang="ru-RU" sz="1050" dirty="0" smtClean="0"/>
            </a:p>
          </p:txBody>
        </p:sp>
      </p:grpSp>
      <p:sp>
        <p:nvSpPr>
          <p:cNvPr id="74" name="Прямоугольник 73"/>
          <p:cNvSpPr/>
          <p:nvPr/>
        </p:nvSpPr>
        <p:spPr>
          <a:xfrm>
            <a:off x="2204840" y="3207650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7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462609" y="3607595"/>
            <a:ext cx="1285884" cy="1214445"/>
            <a:chOff x="1694763" y="1432194"/>
            <a:chExt cx="1709450" cy="1683743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№</a:t>
              </a:r>
              <a:r>
                <a:rPr lang="ru-RU" sz="1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Охлаждение пряников</a:t>
              </a:r>
              <a:endPara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_15_ мин. - _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20_ мин</a:t>
              </a:r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/>
            </a:p>
          </p:txBody>
        </p:sp>
      </p:grpSp>
      <p:sp>
        <p:nvSpPr>
          <p:cNvPr id="79" name="Прямоугольник 78"/>
          <p:cNvSpPr/>
          <p:nvPr/>
        </p:nvSpPr>
        <p:spPr>
          <a:xfrm>
            <a:off x="3941596" y="3216099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8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1" name="Группа 80"/>
          <p:cNvGrpSpPr/>
          <p:nvPr/>
        </p:nvGrpSpPr>
        <p:grpSpPr>
          <a:xfrm>
            <a:off x="3952868" y="3597121"/>
            <a:ext cx="1285884" cy="1214445"/>
            <a:chOff x="1694763" y="1432194"/>
            <a:chExt cx="1709450" cy="1683743"/>
          </a:xfrm>
        </p:grpSpPr>
        <p:sp>
          <p:nvSpPr>
            <p:cNvPr id="82" name="Прямоугольник 81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 </a:t>
              </a:r>
            </a:p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№ 1,5,6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Роспись и подсушивание</a:t>
              </a:r>
              <a:endParaRPr lang="ru-RU" sz="1200" dirty="0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60_ мин. - _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90_ мин</a:t>
              </a:r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/>
            </a:p>
          </p:txBody>
        </p:sp>
      </p:grpSp>
      <p:sp>
        <p:nvSpPr>
          <p:cNvPr id="85" name="Прямоугольник 84"/>
          <p:cNvSpPr/>
          <p:nvPr/>
        </p:nvSpPr>
        <p:spPr>
          <a:xfrm>
            <a:off x="5643242" y="3214686"/>
            <a:ext cx="571504" cy="285752"/>
          </a:xfrm>
          <a:prstGeom prst="rect">
            <a:avLst/>
          </a:prstGeom>
          <a:solidFill>
            <a:srgbClr val="F4FA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ШАГ 9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6" name="Группа 85"/>
          <p:cNvGrpSpPr/>
          <p:nvPr/>
        </p:nvGrpSpPr>
        <p:grpSpPr>
          <a:xfrm>
            <a:off x="5667380" y="3597121"/>
            <a:ext cx="1285884" cy="1214445"/>
            <a:chOff x="1694763" y="1432194"/>
            <a:chExt cx="1709450" cy="1683743"/>
          </a:xfrm>
        </p:grpSpPr>
        <p:sp>
          <p:nvSpPr>
            <p:cNvPr id="87" name="Прямоугольник 86"/>
            <p:cNvSpPr/>
            <p:nvPr/>
          </p:nvSpPr>
          <p:spPr>
            <a:xfrm>
              <a:off x="1696599" y="1432194"/>
              <a:ext cx="1707614" cy="561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Обучающийся</a:t>
              </a:r>
            </a:p>
            <a:p>
              <a:pPr algn="ctr"/>
              <a:r>
                <a:rPr lang="ru-RU" sz="1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№ 2,3,4</a:t>
              </a:r>
              <a:endPara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1694763" y="1992218"/>
              <a:ext cx="1707614" cy="561859"/>
            </a:xfrm>
            <a:prstGeom prst="rect">
              <a:avLst/>
            </a:prstGeom>
            <a:solidFill>
              <a:srgbClr val="F4FAA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Упаковка пряников</a:t>
              </a:r>
              <a:endPara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1694763" y="2554078"/>
              <a:ext cx="1707614" cy="561859"/>
            </a:xfrm>
            <a:prstGeom prst="rect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10_ мин. – </a:t>
              </a:r>
            </a:p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15__ мин</a:t>
              </a:r>
              <a:r>
                <a:rPr lang="ru-RU" sz="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800" dirty="0" smtClean="0"/>
            </a:p>
          </p:txBody>
        </p:sp>
      </p:grpSp>
      <p:sp>
        <p:nvSpPr>
          <p:cNvPr id="93" name="Стрелка вправо 92"/>
          <p:cNvSpPr/>
          <p:nvPr/>
        </p:nvSpPr>
        <p:spPr>
          <a:xfrm>
            <a:off x="5167314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4" name="Стрелка вправо 93"/>
          <p:cNvSpPr/>
          <p:nvPr/>
        </p:nvSpPr>
        <p:spPr>
          <a:xfrm>
            <a:off x="8596338" y="2285992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5" name="Стрелка вправо 94"/>
          <p:cNvSpPr/>
          <p:nvPr/>
        </p:nvSpPr>
        <p:spPr>
          <a:xfrm>
            <a:off x="6917545" y="2271094"/>
            <a:ext cx="357190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6" name="Стрелка вправо 95"/>
          <p:cNvSpPr/>
          <p:nvPr/>
        </p:nvSpPr>
        <p:spPr>
          <a:xfrm>
            <a:off x="1748493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7" name="Стрелка вправо 96"/>
          <p:cNvSpPr/>
          <p:nvPr/>
        </p:nvSpPr>
        <p:spPr>
          <a:xfrm>
            <a:off x="3524240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8" name="Стрелка вправо 97"/>
          <p:cNvSpPr/>
          <p:nvPr/>
        </p:nvSpPr>
        <p:spPr>
          <a:xfrm>
            <a:off x="5238752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9" name="Стрелка вправо 98"/>
          <p:cNvSpPr/>
          <p:nvPr/>
        </p:nvSpPr>
        <p:spPr>
          <a:xfrm>
            <a:off x="6953264" y="3929066"/>
            <a:ext cx="42862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7403535" y="3447597"/>
            <a:ext cx="288032" cy="15121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ВЫХОД</a:t>
            </a:r>
          </a:p>
        </p:txBody>
      </p:sp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406" y="0"/>
            <a:ext cx="9282236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ЦЕЛЬ И РЕЗУЛЬТАТ ПРОЕКТА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99300" y="6429396"/>
            <a:ext cx="2311400" cy="292080"/>
          </a:xfrm>
        </p:spPr>
        <p:txBody>
          <a:bodyPr/>
          <a:lstStyle/>
          <a:p>
            <a:fld id="{565DDE73-4AFC-4BA6-9E10-98417885A2E1}" type="slidenum">
              <a:rPr lang="ru-RU" smtClean="0">
                <a:solidFill>
                  <a:schemeClr val="tx1"/>
                </a:solidFill>
                <a:latin typeface="Amazing Grotesk" pitchFamily="2" charset="0"/>
              </a:rPr>
              <a:pPr/>
              <a:t>9</a:t>
            </a:fld>
            <a:endParaRPr lang="ru-RU" dirty="0">
              <a:solidFill>
                <a:schemeClr val="tx1"/>
              </a:solidFill>
              <a:latin typeface="Amazing Grotesk" pitchFamily="2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142074"/>
              </p:ext>
            </p:extLst>
          </p:nvPr>
        </p:nvGraphicFramePr>
        <p:xfrm>
          <a:off x="380968" y="1357298"/>
          <a:ext cx="9239312" cy="5018120"/>
        </p:xfrm>
        <a:graphic>
          <a:graphicData uri="http://schemas.openxmlformats.org/drawingml/2006/table">
            <a:tbl>
              <a:tblPr/>
              <a:tblGrid>
                <a:gridCol w="2138023"/>
                <a:gridCol w="4581477"/>
                <a:gridCol w="1374443"/>
                <a:gridCol w="1145369"/>
              </a:tblGrid>
              <a:tr h="466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Цель проекта: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марту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2021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года сократить время протекания процесса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u="sng" dirty="0" smtClean="0">
                          <a:latin typeface="Times New Roman"/>
                          <a:ea typeface="Calibri"/>
                          <a:cs typeface="Times New Roman"/>
                        </a:rPr>
                        <a:t>Приготовление и роспись имбирных пряников</a:t>
                      </a:r>
                      <a:r>
                        <a:rPr lang="ru-RU" sz="1400" u="sng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не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менее чем на 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u="sng" baseline="0" dirty="0" smtClean="0">
                          <a:latin typeface="Times New Roman"/>
                          <a:ea typeface="Calibri"/>
                          <a:cs typeface="Times New Roman"/>
                        </a:rPr>
                        <a:t>60 </a:t>
                      </a:r>
                      <a:r>
                        <a:rPr lang="ru-RU" sz="1400" u="sng" dirty="0" smtClean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6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Способ достижения цели: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Оптимизация процесса 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u="sng" dirty="0" smtClean="0">
                          <a:latin typeface="Times New Roman"/>
                          <a:ea typeface="Calibri"/>
                          <a:cs typeface="Times New Roman"/>
                        </a:rPr>
                        <a:t>Приготовление и роспись имбирных пряников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128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Результат проекта: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Результат: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Базовое значение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Плановое значение (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2021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год)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34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Время протекания процесса 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u="sng" dirty="0" smtClean="0">
                          <a:latin typeface="Times New Roman"/>
                          <a:ea typeface="Calibri"/>
                          <a:cs typeface="Times New Roman"/>
                        </a:rPr>
                        <a:t>Приготовление и роспись имбирных пряников</a:t>
                      </a:r>
                      <a:r>
                        <a:rPr lang="ru-RU" sz="1400" u="none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не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превышает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u="sng" dirty="0" smtClean="0">
                          <a:latin typeface="Times New Roman"/>
                          <a:ea typeface="Calibri"/>
                          <a:cs typeface="Times New Roman"/>
                        </a:rPr>
                        <a:t>230</a:t>
                      </a:r>
                      <a:r>
                        <a:rPr lang="ru-RU" sz="1400" b="1" u="sng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u="sng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минут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415</a:t>
                      </a: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535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мин.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155 -230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мин.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8924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Требования к результату проекта: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Требования к результату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Базовое значение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Плановое значение (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2021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год)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8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Разработаны: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5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Чек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листы, технологические  карты.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8\2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8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Проведены: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8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 Обучающий семинар для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сотрудников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6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Пользователи результатом: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Посетители учреждения, сотрудники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студенты ОГА ПОУ «</a:t>
                      </a:r>
                      <a:r>
                        <a:rPr lang="ru-RU" sz="14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Вейделевский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агротехнологический техникум имени Грязнова В.М.»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резентация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</Template>
  <TotalTime>2833</TotalTime>
  <Words>1894</Words>
  <Application>Microsoft Office PowerPoint</Application>
  <PresentationFormat>Лист A4 (210x297 мм)</PresentationFormat>
  <Paragraphs>610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Презентация1</vt:lpstr>
      <vt:lpstr>1_Презентация1</vt:lpstr>
      <vt:lpstr>Презентация PowerPoint</vt:lpstr>
      <vt:lpstr>КАРТОЧКА БЕРЕЖЛИВОГО ПРОЕКТА</vt:lpstr>
      <vt:lpstr>ВВЕДЕНИЕ В ПРЕДМЕТНУЮ ОБЛАСТЬ (ОПИСАНИЕ СИТУАЦИИ «КАК ЕСТЬ»)</vt:lpstr>
      <vt:lpstr>ВВЕДЕНИЕ В ПРЕДМЕТНУЮ ОБЛАСТЬ (ОПИСАНИЕ СИТУАЦИИ «КАК ЕСТЬ») КАРТА ТЕКУЩЕГО СОСТОЯНИЯ ПРОЦЕССА «Приготовление и роспись имбирных пряников»</vt:lpstr>
      <vt:lpstr>ВВЕДЕНИЕ В ПРЕДМЕТНУЮ ОБЛАСТЬ (ОПИСАНИЕ СИТУАЦИИ «КАК ЕСТЬ») ПИРАМИДА ПРОБЛЕМ</vt:lpstr>
      <vt:lpstr>ВВЕДЕНИЕ В ПРЕДМЕТНУЮ ОБЛАСТЬ (ОПИСАНИЕ СИТУАЦИИ «КАК ЕСТЬ») АНАЛИЗ ПРОБЛЕМ «5 ПОЧЕМУ?»</vt:lpstr>
      <vt:lpstr>КАРТА ЦЕЛЕВОГО СОСТОЯНИЯ ПРОЦЕССА  (ОПИСАНИЕ СИТУАЦИИ «КАК БУДЕТ»)   «Приготовление и роспись имбирных пряников»</vt:lpstr>
      <vt:lpstr>КАРТА ИДЕАЛЬНОГО СОСТОЯНИЯ ПРОЦЕССА (ОПИСАНИЕ СИТУАЦИИ «КАК БУДЕТ») «Приготовление и роспись имбирных пряников»</vt:lpstr>
      <vt:lpstr>ЦЕЛЬ И РЕЗУЛЬТАТ ПРОЕКТА</vt:lpstr>
      <vt:lpstr>ОСНОВНЫЕ БЛОКИ РАБОТ ПРОЕКТА</vt:lpstr>
      <vt:lpstr>БЮДЖЕТ ПРОЕКТА</vt:lpstr>
      <vt:lpstr>ПОКАЗАТЕЛИ СОЦИАЛЬНОЙ, БЮДЖЕТНОЙ  И ЭКОНОМИЧЕСКОЙ ЭФФЕКТИВНОСТИ ПРОЕКТА</vt:lpstr>
      <vt:lpstr>КОМАНДА ПРОЕКТА</vt:lpstr>
      <vt:lpstr>КОНТАКТНЫЕ ДАННЫЕ: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проекта «Наименование проекта»</dc:title>
  <dc:creator>lvagina</dc:creator>
  <cp:lastModifiedBy>User</cp:lastModifiedBy>
  <cp:revision>161</cp:revision>
  <cp:lastPrinted>2021-04-05T09:22:52Z</cp:lastPrinted>
  <dcterms:created xsi:type="dcterms:W3CDTF">2017-06-08T10:02:35Z</dcterms:created>
  <dcterms:modified xsi:type="dcterms:W3CDTF">2021-04-08T13:19:27Z</dcterms:modified>
</cp:coreProperties>
</file>