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0" r:id="rId5"/>
    <p:sldId id="268" r:id="rId6"/>
    <p:sldId id="269" r:id="rId7"/>
    <p:sldId id="260" r:id="rId8"/>
    <p:sldId id="261" r:id="rId9"/>
    <p:sldId id="263" r:id="rId10"/>
    <p:sldId id="262" r:id="rId11"/>
    <p:sldId id="271" r:id="rId12"/>
    <p:sldId id="265" r:id="rId13"/>
    <p:sldId id="272" r:id="rId14"/>
    <p:sldId id="273" r:id="rId15"/>
    <p:sldId id="266" r:id="rId16"/>
    <p:sldId id="267" r:id="rId17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rbatuk" initials="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26C85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92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2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55D918-0D48-44D3-9287-CAE1B93EB64A}" type="doc">
      <dgm:prSet loTypeId="urn:microsoft.com/office/officeart/2005/8/layout/pyramid1" loCatId="pyramid" qsTypeId="urn:microsoft.com/office/officeart/2005/8/quickstyle/simple1" qsCatId="simple" csTypeId="urn:microsoft.com/office/officeart/2005/8/colors/accent4_5" csCatId="accent4" phldr="1"/>
      <dgm:spPr/>
    </dgm:pt>
    <dgm:pt modelId="{F014B99B-BC0F-4D51-AA35-03139CBC5BDF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ru-RU" sz="1200" b="1" dirty="0" smtClean="0"/>
        </a:p>
        <a:p>
          <a:endParaRPr lang="ru-RU" sz="1200" b="1" dirty="0" smtClean="0"/>
        </a:p>
        <a:p>
          <a:r>
            <a:rPr lang="ru-RU" sz="1200" b="1" dirty="0" smtClean="0"/>
            <a:t>Федеральный </a:t>
          </a:r>
        </a:p>
        <a:p>
          <a:r>
            <a:rPr lang="ru-RU" sz="1200" b="1" dirty="0" smtClean="0"/>
            <a:t>уровень</a:t>
          </a:r>
          <a:endParaRPr lang="ru-RU" sz="1200" b="1" dirty="0"/>
        </a:p>
      </dgm:t>
    </dgm:pt>
    <dgm:pt modelId="{547044BC-B29A-41C2-9396-2C63C92CED4B}" type="parTrans" cxnId="{DF277F6E-5463-4336-ABDE-6CE9BBB5760E}">
      <dgm:prSet/>
      <dgm:spPr/>
      <dgm:t>
        <a:bodyPr/>
        <a:lstStyle/>
        <a:p>
          <a:endParaRPr lang="ru-RU" b="1"/>
        </a:p>
      </dgm:t>
    </dgm:pt>
    <dgm:pt modelId="{310293B5-AF1E-4EB5-9AC5-576D9AB28450}" type="sibTrans" cxnId="{DF277F6E-5463-4336-ABDE-6CE9BBB5760E}">
      <dgm:prSet/>
      <dgm:spPr/>
      <dgm:t>
        <a:bodyPr/>
        <a:lstStyle/>
        <a:p>
          <a:endParaRPr lang="ru-RU" b="1"/>
        </a:p>
      </dgm:t>
    </dgm:pt>
    <dgm:pt modelId="{CBB2EDB4-08BF-49DB-9282-C363CE23E3D0}">
      <dgm:prSet phldrT="[Текст]" custT="1"/>
      <dgm:spPr>
        <a:solidFill>
          <a:schemeClr val="tx2">
            <a:lumMod val="60000"/>
            <a:lumOff val="40000"/>
            <a:alpha val="70000"/>
          </a:schemeClr>
        </a:solidFill>
      </dgm:spPr>
      <dgm:t>
        <a:bodyPr/>
        <a:lstStyle/>
        <a:p>
          <a:r>
            <a:rPr lang="ru-RU" sz="1200" b="1" dirty="0"/>
            <a:t>Региональный уровень</a:t>
          </a:r>
        </a:p>
      </dgm:t>
    </dgm:pt>
    <dgm:pt modelId="{061A8EDF-95EB-4ED1-B54D-E85549B7DDD2}" type="parTrans" cxnId="{AE28E987-068C-4050-9EA0-6987A9368CE5}">
      <dgm:prSet/>
      <dgm:spPr/>
      <dgm:t>
        <a:bodyPr/>
        <a:lstStyle/>
        <a:p>
          <a:endParaRPr lang="ru-RU" b="1"/>
        </a:p>
      </dgm:t>
    </dgm:pt>
    <dgm:pt modelId="{8A73D853-84E8-4FCE-B4F9-A28E61B55BFC}" type="sibTrans" cxnId="{AE28E987-068C-4050-9EA0-6987A9368CE5}">
      <dgm:prSet/>
      <dgm:spPr/>
      <dgm:t>
        <a:bodyPr/>
        <a:lstStyle/>
        <a:p>
          <a:endParaRPr lang="ru-RU" b="1"/>
        </a:p>
      </dgm:t>
    </dgm:pt>
    <dgm:pt modelId="{8380A261-4409-4C6B-8A07-0D64C5422F6D}">
      <dgm:prSet phldrT="[Текст]" custT="1"/>
      <dgm:spPr>
        <a:solidFill>
          <a:schemeClr val="tx2">
            <a:alpha val="50000"/>
          </a:schemeClr>
        </a:solidFill>
      </dgm:spPr>
      <dgm:t>
        <a:bodyPr/>
        <a:lstStyle/>
        <a:p>
          <a:r>
            <a:rPr lang="ru-RU" sz="1200" b="1" dirty="0" smtClean="0"/>
            <a:t>Уровень </a:t>
          </a:r>
          <a:r>
            <a:rPr lang="ru-RU" sz="1200" b="1" dirty="0"/>
            <a:t>организации</a:t>
          </a:r>
        </a:p>
      </dgm:t>
    </dgm:pt>
    <dgm:pt modelId="{48549D1C-43AC-47BA-B869-251333E1E3E6}" type="parTrans" cxnId="{E7AC5795-AE57-4629-9DCD-7B603559995E}">
      <dgm:prSet/>
      <dgm:spPr/>
      <dgm:t>
        <a:bodyPr/>
        <a:lstStyle/>
        <a:p>
          <a:endParaRPr lang="ru-RU" b="1"/>
        </a:p>
      </dgm:t>
    </dgm:pt>
    <dgm:pt modelId="{FDF2E5F5-8F13-4FFA-81A9-3BFDEEE2F092}" type="sibTrans" cxnId="{E7AC5795-AE57-4629-9DCD-7B603559995E}">
      <dgm:prSet/>
      <dgm:spPr/>
      <dgm:t>
        <a:bodyPr/>
        <a:lstStyle/>
        <a:p>
          <a:endParaRPr lang="ru-RU" b="1"/>
        </a:p>
      </dgm:t>
    </dgm:pt>
    <dgm:pt modelId="{8C222443-D6D5-437E-8A06-7845FF64044F}" type="pres">
      <dgm:prSet presAssocID="{C055D918-0D48-44D3-9287-CAE1B93EB64A}" presName="Name0" presStyleCnt="0">
        <dgm:presLayoutVars>
          <dgm:dir/>
          <dgm:animLvl val="lvl"/>
          <dgm:resizeHandles val="exact"/>
        </dgm:presLayoutVars>
      </dgm:prSet>
      <dgm:spPr/>
    </dgm:pt>
    <dgm:pt modelId="{8E592AC7-B094-488F-86DE-8B46AA43A5F7}" type="pres">
      <dgm:prSet presAssocID="{F014B99B-BC0F-4D51-AA35-03139CBC5BDF}" presName="Name8" presStyleCnt="0"/>
      <dgm:spPr/>
    </dgm:pt>
    <dgm:pt modelId="{47753778-DDCD-4F66-8671-0963E55AC1AB}" type="pres">
      <dgm:prSet presAssocID="{F014B99B-BC0F-4D51-AA35-03139CBC5BDF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8BBE6D-1C8E-4142-827F-B1B32D20364B}" type="pres">
      <dgm:prSet presAssocID="{F014B99B-BC0F-4D51-AA35-03139CBC5B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609C55-E487-4600-AFD0-8994D3888F22}" type="pres">
      <dgm:prSet presAssocID="{CBB2EDB4-08BF-49DB-9282-C363CE23E3D0}" presName="Name8" presStyleCnt="0"/>
      <dgm:spPr/>
    </dgm:pt>
    <dgm:pt modelId="{7099C5AD-A666-455F-9144-31509FAE35FB}" type="pres">
      <dgm:prSet presAssocID="{CBB2EDB4-08BF-49DB-9282-C363CE23E3D0}" presName="level" presStyleLbl="node1" presStyleIdx="1" presStyleCnt="3" custLinFactNeighborX="-179" custLinFactNeighborY="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64A9E2-4365-4891-A563-4210D9FE6047}" type="pres">
      <dgm:prSet presAssocID="{CBB2EDB4-08BF-49DB-9282-C363CE23E3D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6420A-6794-4210-A8DC-A681DFE94B26}" type="pres">
      <dgm:prSet presAssocID="{8380A261-4409-4C6B-8A07-0D64C5422F6D}" presName="Name8" presStyleCnt="0"/>
      <dgm:spPr/>
    </dgm:pt>
    <dgm:pt modelId="{3405B94A-B110-4EB0-B99D-680A85764021}" type="pres">
      <dgm:prSet presAssocID="{8380A261-4409-4C6B-8A07-0D64C5422F6D}" presName="level" presStyleLbl="node1" presStyleIdx="2" presStyleCnt="3" custLinFactNeighborX="1273" custLinFactNeighborY="-9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89FCB-B92C-4A52-BB06-4A95FA62001B}" type="pres">
      <dgm:prSet presAssocID="{8380A261-4409-4C6B-8A07-0D64C5422F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2CDF81-DB41-4087-9890-FD2E23CB3559}" type="presOf" srcId="{CBB2EDB4-08BF-49DB-9282-C363CE23E3D0}" destId="{7099C5AD-A666-455F-9144-31509FAE35FB}" srcOrd="0" destOrd="0" presId="urn:microsoft.com/office/officeart/2005/8/layout/pyramid1"/>
    <dgm:cxn modelId="{3895D870-2863-491B-9A15-DBAA3FDC41D0}" type="presOf" srcId="{8380A261-4409-4C6B-8A07-0D64C5422F6D}" destId="{3405B94A-B110-4EB0-B99D-680A85764021}" srcOrd="0" destOrd="0" presId="urn:microsoft.com/office/officeart/2005/8/layout/pyramid1"/>
    <dgm:cxn modelId="{2D0DFF15-5D9B-4600-A7B1-F755A917ABF9}" type="presOf" srcId="{C055D918-0D48-44D3-9287-CAE1B93EB64A}" destId="{8C222443-D6D5-437E-8A06-7845FF64044F}" srcOrd="0" destOrd="0" presId="urn:microsoft.com/office/officeart/2005/8/layout/pyramid1"/>
    <dgm:cxn modelId="{942BF0D6-86B0-4110-B2D9-21000DB139C7}" type="presOf" srcId="{8380A261-4409-4C6B-8A07-0D64C5422F6D}" destId="{EB789FCB-B92C-4A52-BB06-4A95FA62001B}" srcOrd="1" destOrd="0" presId="urn:microsoft.com/office/officeart/2005/8/layout/pyramid1"/>
    <dgm:cxn modelId="{AE28E987-068C-4050-9EA0-6987A9368CE5}" srcId="{C055D918-0D48-44D3-9287-CAE1B93EB64A}" destId="{CBB2EDB4-08BF-49DB-9282-C363CE23E3D0}" srcOrd="1" destOrd="0" parTransId="{061A8EDF-95EB-4ED1-B54D-E85549B7DDD2}" sibTransId="{8A73D853-84E8-4FCE-B4F9-A28E61B55BFC}"/>
    <dgm:cxn modelId="{E7AC5795-AE57-4629-9DCD-7B603559995E}" srcId="{C055D918-0D48-44D3-9287-CAE1B93EB64A}" destId="{8380A261-4409-4C6B-8A07-0D64C5422F6D}" srcOrd="2" destOrd="0" parTransId="{48549D1C-43AC-47BA-B869-251333E1E3E6}" sibTransId="{FDF2E5F5-8F13-4FFA-81A9-3BFDEEE2F092}"/>
    <dgm:cxn modelId="{DF277F6E-5463-4336-ABDE-6CE9BBB5760E}" srcId="{C055D918-0D48-44D3-9287-CAE1B93EB64A}" destId="{F014B99B-BC0F-4D51-AA35-03139CBC5BDF}" srcOrd="0" destOrd="0" parTransId="{547044BC-B29A-41C2-9396-2C63C92CED4B}" sibTransId="{310293B5-AF1E-4EB5-9AC5-576D9AB28450}"/>
    <dgm:cxn modelId="{265F4738-9723-4B60-A2C9-6F666447C9EE}" type="presOf" srcId="{F014B99B-BC0F-4D51-AA35-03139CBC5BDF}" destId="{47753778-DDCD-4F66-8671-0963E55AC1AB}" srcOrd="0" destOrd="0" presId="urn:microsoft.com/office/officeart/2005/8/layout/pyramid1"/>
    <dgm:cxn modelId="{9EEA3F0D-978D-4CDA-8A0A-80480D9637F2}" type="presOf" srcId="{F014B99B-BC0F-4D51-AA35-03139CBC5BDF}" destId="{158BBE6D-1C8E-4142-827F-B1B32D20364B}" srcOrd="1" destOrd="0" presId="urn:microsoft.com/office/officeart/2005/8/layout/pyramid1"/>
    <dgm:cxn modelId="{7C5D3AF0-75CA-41FA-B375-E8CAC471E1FB}" type="presOf" srcId="{CBB2EDB4-08BF-49DB-9282-C363CE23E3D0}" destId="{8064A9E2-4365-4891-A563-4210D9FE6047}" srcOrd="1" destOrd="0" presId="urn:microsoft.com/office/officeart/2005/8/layout/pyramid1"/>
    <dgm:cxn modelId="{6827ACA8-D13C-4E84-A820-EDC143CB4DA6}" type="presParOf" srcId="{8C222443-D6D5-437E-8A06-7845FF64044F}" destId="{8E592AC7-B094-488F-86DE-8B46AA43A5F7}" srcOrd="0" destOrd="0" presId="urn:microsoft.com/office/officeart/2005/8/layout/pyramid1"/>
    <dgm:cxn modelId="{C5EF8EC9-C15C-4712-B6FA-3A5B76057F1F}" type="presParOf" srcId="{8E592AC7-B094-488F-86DE-8B46AA43A5F7}" destId="{47753778-DDCD-4F66-8671-0963E55AC1AB}" srcOrd="0" destOrd="0" presId="urn:microsoft.com/office/officeart/2005/8/layout/pyramid1"/>
    <dgm:cxn modelId="{47E0DB7D-2FAC-4B89-9D4A-4170E864664F}" type="presParOf" srcId="{8E592AC7-B094-488F-86DE-8B46AA43A5F7}" destId="{158BBE6D-1C8E-4142-827F-B1B32D20364B}" srcOrd="1" destOrd="0" presId="urn:microsoft.com/office/officeart/2005/8/layout/pyramid1"/>
    <dgm:cxn modelId="{17389008-8934-4BD4-BC94-A6F1FED9B5B6}" type="presParOf" srcId="{8C222443-D6D5-437E-8A06-7845FF64044F}" destId="{08609C55-E487-4600-AFD0-8994D3888F22}" srcOrd="1" destOrd="0" presId="urn:microsoft.com/office/officeart/2005/8/layout/pyramid1"/>
    <dgm:cxn modelId="{4839EE28-15A2-45FA-905B-6F14A97FD973}" type="presParOf" srcId="{08609C55-E487-4600-AFD0-8994D3888F22}" destId="{7099C5AD-A666-455F-9144-31509FAE35FB}" srcOrd="0" destOrd="0" presId="urn:microsoft.com/office/officeart/2005/8/layout/pyramid1"/>
    <dgm:cxn modelId="{BC9F6625-DBE7-4212-8232-A7838DC9DF2D}" type="presParOf" srcId="{08609C55-E487-4600-AFD0-8994D3888F22}" destId="{8064A9E2-4365-4891-A563-4210D9FE6047}" srcOrd="1" destOrd="0" presId="urn:microsoft.com/office/officeart/2005/8/layout/pyramid1"/>
    <dgm:cxn modelId="{8B03D90E-B66C-45FC-98B7-DCF05DA5434D}" type="presParOf" srcId="{8C222443-D6D5-437E-8A06-7845FF64044F}" destId="{4E66420A-6794-4210-A8DC-A681DFE94B26}" srcOrd="2" destOrd="0" presId="urn:microsoft.com/office/officeart/2005/8/layout/pyramid1"/>
    <dgm:cxn modelId="{5BD65BAA-3CC0-428F-934F-79ED6CFEF401}" type="presParOf" srcId="{4E66420A-6794-4210-A8DC-A681DFE94B26}" destId="{3405B94A-B110-4EB0-B99D-680A85764021}" srcOrd="0" destOrd="0" presId="urn:microsoft.com/office/officeart/2005/8/layout/pyramid1"/>
    <dgm:cxn modelId="{6A93B551-CB2D-4C55-920D-D8CB7D12FFAF}" type="presParOf" srcId="{4E66420A-6794-4210-A8DC-A681DFE94B26}" destId="{EB789FCB-B92C-4A52-BB06-4A95FA62001B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F4F3-A99A-4441-A9F3-03E4175DD0AF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B0FEF-25A6-43E6-8DA4-32C6729154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8715436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ПРЕЗЕНТАЦИЯ БЕРЕЖЛИВОГО ПРОЕКТА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429000"/>
            <a:ext cx="6400800" cy="1752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«Название проекта»</a:t>
            </a:r>
            <a:endParaRPr lang="ru-RU" b="1" dirty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714480" y="285728"/>
            <a:ext cx="6000792" cy="833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400" b="1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Наименование и герб курирующего органа исполнительной власти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1400" b="1" baseline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400" b="1" baseline="0" dirty="0" smtClean="0">
                <a:latin typeface="Times New Roman" pitchFamily="18" charset="0"/>
                <a:ea typeface="+mj-ea"/>
                <a:cs typeface="Times New Roman" pitchFamily="18" charset="0"/>
              </a:rPr>
              <a:t>Наименование</a:t>
            </a:r>
            <a:r>
              <a:rPr lang="ru-RU" sz="1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учреждения, инициирующего проект</a:t>
            </a: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285720" y="5286388"/>
            <a:ext cx="6000792" cy="12144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Должность,</a:t>
            </a:r>
          </a:p>
          <a:p>
            <a:pPr>
              <a:spcBef>
                <a:spcPct val="20000"/>
              </a:spcBef>
            </a:pPr>
            <a:r>
              <a:rPr lang="ru-RU" b="1" dirty="0">
                <a:latin typeface="Times New Roman" pitchFamily="18" charset="0"/>
                <a:ea typeface="+mj-ea"/>
                <a:cs typeface="Times New Roman" pitchFamily="18" charset="0"/>
              </a:rPr>
              <a:t>ФИО </a:t>
            </a:r>
            <a:endParaRPr lang="ru-RU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endParaRPr lang="ru-RU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ru-RU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Место, год</a:t>
            </a:r>
            <a:endParaRPr lang="ru-RU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85720" y="1285860"/>
            <a:ext cx="8643966" cy="1588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285728"/>
            <a:ext cx="735811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ВВЕДЕНИЕ В ПРЕДМЕТНУЮ ОБЛАСТЬ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(ОПИСАНИЕ СИТУАЦИИ «КАК БУДЕТ»)</a:t>
            </a:r>
          </a:p>
          <a:p>
            <a:pPr algn="ctr">
              <a:spcBef>
                <a:spcPct val="20000"/>
              </a:spcBef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Карта целевого состояния процесса :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85720" y="1500174"/>
            <a:ext cx="8643966" cy="1588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дзаголовок 2"/>
          <p:cNvSpPr txBox="1">
            <a:spLocks/>
          </p:cNvSpPr>
          <p:nvPr/>
        </p:nvSpPr>
        <p:spPr>
          <a:xfrm>
            <a:off x="1000100" y="2643182"/>
            <a:ext cx="7358114" cy="1143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2400" i="1" dirty="0" smtClean="0">
                <a:solidFill>
                  <a:srgbClr val="0033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Представление последовательности операций, позволяющее увидеть, каким будет процесс после внедрения разработанных улучшений, которые могут быть применены в сроки реализации мероприятий по повышению эффективности процесса при наличии необходимых ресурсов.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142852"/>
            <a:ext cx="7358114" cy="1357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Цель и результат проекта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7158" y="1000108"/>
          <a:ext cx="8643998" cy="5149516"/>
        </p:xfrm>
        <a:graphic>
          <a:graphicData uri="http://schemas.openxmlformats.org/drawingml/2006/table">
            <a:tbl>
              <a:tblPr/>
              <a:tblGrid>
                <a:gridCol w="2000264"/>
                <a:gridCol w="4286280"/>
                <a:gridCol w="1285884"/>
                <a:gridCol w="1071570"/>
              </a:tblGrid>
              <a:tr h="401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Цель проекта: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______________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2020 года сократить время протекания процесса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_______________________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не менее чем на _______%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4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Способ достижения цели: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Оптимизация процесса ___________________________________________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447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Результат проекта: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Результат: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Базовое значение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Плановое значение (2020 год)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81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Время протекания процесса __________ не превышает </a:t>
                      </a: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MAX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минут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min - max</a:t>
                      </a: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мин.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min</a:t>
                      </a: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 –</a:t>
                      </a: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MAX</a:t>
                      </a: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мин.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4380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Требования к результату проекта: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Требования к результату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Базовое значение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Плановое значение (2020 год)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Разработаны: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2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 Регламент (СОП, СОК, чек-лист, стандарт и т.п.) _____________________</a:t>
                      </a: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1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Проведены: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26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1. Обучающий семинар для </a:t>
                      </a:r>
                      <a:r>
                        <a:rPr lang="ru-RU" sz="1400" u="sng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сотрудников</a:t>
                      </a: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 / </a:t>
                      </a:r>
                      <a:r>
                        <a:rPr lang="ru-RU" sz="1400" u="sng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0578" marB="2057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Пользователи результатом: 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Посетители учреждения, сотрудники ___________________</a:t>
                      </a:r>
                    </a:p>
                  </a:txBody>
                  <a:tcPr marL="44227" marR="44227" marT="21192" marB="2119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285728"/>
            <a:ext cx="7358114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ОСНОВНЫЕ БЛОКИ РАБОТ ПРОЕКТА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Group 181"/>
          <p:cNvGraphicFramePr>
            <a:graphicFrameLocks/>
          </p:cNvGraphicFramePr>
          <p:nvPr/>
        </p:nvGraphicFramePr>
        <p:xfrm>
          <a:off x="142845" y="1071546"/>
          <a:ext cx="8786877" cy="4365004"/>
        </p:xfrm>
        <a:graphic>
          <a:graphicData uri="http://schemas.openxmlformats.org/drawingml/2006/table">
            <a:tbl>
              <a:tblPr/>
              <a:tblGrid>
                <a:gridCol w="377575"/>
                <a:gridCol w="2218546"/>
                <a:gridCol w="798807"/>
                <a:gridCol w="798807"/>
                <a:gridCol w="1012214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  <a:gridCol w="223808"/>
              </a:tblGrid>
              <a:tr h="27990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Длительность, дней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Начало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Окончание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20__ год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20__ год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22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pitchFamily="34" charset="0"/>
                      </a:endParaRPr>
                    </a:p>
                  </a:txBody>
                  <a:tcPr marL="91437" marR="91437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05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07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08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09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03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04</a:t>
                      </a:r>
                      <a:endParaRPr kumimoji="0" lang="ru-RU" sz="9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37321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8" marR="914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285728"/>
            <a:ext cx="7358114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БЮДЖЕТ ПРОЕКТА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Объект 4">
            <a:extLst/>
          </p:cNvPr>
          <p:cNvGraphicFramePr>
            <a:graphicFrameLocks/>
          </p:cNvGraphicFramePr>
          <p:nvPr/>
        </p:nvGraphicFramePr>
        <p:xfrm>
          <a:off x="428596" y="1285860"/>
          <a:ext cx="8215370" cy="1747144"/>
        </p:xfrm>
        <a:graphic>
          <a:graphicData uri="http://schemas.openxmlformats.org/drawingml/2006/table">
            <a:tbl>
              <a:tblPr/>
              <a:tblGrid>
                <a:gridCol w="3312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319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78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47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894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316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05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1053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2580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14639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marL="35998" marR="35998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35998" marR="35998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 проекта, </a:t>
                      </a:r>
                      <a:b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руб.</a:t>
                      </a:r>
                    </a:p>
                  </a:txBody>
                  <a:tcPr marL="35998" marR="35998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Бюджетные источники</a:t>
                      </a:r>
                    </a:p>
                  </a:txBody>
                  <a:tcPr marL="35998" marR="35998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Внебюджетные источники</a:t>
                      </a:r>
                    </a:p>
                  </a:txBody>
                  <a:tcPr marL="35998" marR="35998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92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федеральный</a:t>
                      </a:r>
                    </a:p>
                  </a:txBody>
                  <a:tcPr marL="35998" marR="35998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областной</a:t>
                      </a:r>
                    </a:p>
                  </a:txBody>
                  <a:tcPr marL="35998" marR="35998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местный</a:t>
                      </a:r>
                    </a:p>
                  </a:txBody>
                  <a:tcPr marL="35998" marR="35998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средства хоз. субъекта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заемные </a:t>
                      </a: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средства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</a:p>
                  </a:txBody>
                  <a:tcPr marL="68577" marR="68577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62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6" marR="91436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701" marR="35701" marT="53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 Light" panose="00000400000000000000" pitchFamily="50" charset="-52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 Light" panose="00000400000000000000" pitchFamily="50" charset="-52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7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84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6" marR="91436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701" marR="35701" marT="530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 Light" panose="00000400000000000000" pitchFamily="50" charset="-52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852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Всего:</a:t>
                      </a:r>
                    </a:p>
                  </a:txBody>
                  <a:tcPr marL="91436" marR="91436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ru-RU" altLang="ru-R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998" marR="7198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ru-RU" alt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998" marR="7198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8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4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Franklin Gothic Book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35998" marR="71989" marT="36314" marB="363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285728"/>
            <a:ext cx="7358114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lvl="0" algn="ctr">
              <a:spcBef>
                <a:spcPct val="20000"/>
              </a:spcBef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ПОКАЗАТЕЛИ СОЦИАЛЬНОЙ, БЮДЖЕТНОЙ И ЭКОНОМИЧЕСКОЙ ЭФФЕКТИВНОСТИ ПРОЕКТА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388" y="1179513"/>
          <a:ext cx="8882062" cy="5405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717"/>
                <a:gridCol w="6374013"/>
                <a:gridCol w="1177356"/>
                <a:gridCol w="863976"/>
              </a:tblGrid>
              <a:tr h="25483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1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Социальная эффективность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1.1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Охват населения социальными благами за период реализации проекта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Тыс. чел. 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1.2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Новые рабочие места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Ед.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1.3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Средняя з/п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Тыс. руб.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1.4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+mn-lt"/>
                        </a:rPr>
                        <a:t>Месячный ФОТ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1.5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Годовой ФОТ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Иные показатели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30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2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Бюджетная эффективность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2.1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бюджетных источников в проекте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2.2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Налоги в консолидированный бюджет области 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Руб.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 с 1 работника в консолидированный бюджет области 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Целевая выработка на одного работника</a:t>
                      </a:r>
                      <a:endParaRPr kumimoji="0" lang="ru-RU" sz="13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 окупаемости бюджетных инвестиций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Лет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Снижение возможного ущерба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2.7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Экономия бюджетных средств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+mn-lt"/>
                        </a:rPr>
                        <a:t>3</a:t>
                      </a: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+mn-lt"/>
                        </a:rPr>
                        <a:t>Экономическая</a:t>
                      </a:r>
                      <a:r>
                        <a:rPr lang="ru-RU" sz="1300" b="1" baseline="0" dirty="0" smtClean="0">
                          <a:latin typeface="+mn-lt"/>
                        </a:rPr>
                        <a:t> эффективность</a:t>
                      </a:r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+mn-lt"/>
                      </a:endParaRPr>
                    </a:p>
                  </a:txBody>
                  <a:tcPr marL="72000" marR="36000" marT="36009" marB="36009"/>
                </a:tc>
                <a:tc hMerge="1">
                  <a:txBody>
                    <a:bodyPr/>
                    <a:lstStyle/>
                    <a:p>
                      <a:pPr algn="r"/>
                      <a:endParaRPr lang="ru-RU" sz="1600" b="1" dirty="0">
                        <a:latin typeface="+mn-lt"/>
                      </a:endParaRPr>
                    </a:p>
                  </a:txBody>
                  <a:tcPr marL="72000" marR="36000" marT="36009" marB="36009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3.1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Годовой объем выручки*</a:t>
                      </a:r>
                      <a:endParaRPr lang="ru-RU" sz="1300" baseline="300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3.2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Годовой объем прибыли</a:t>
                      </a:r>
                      <a:r>
                        <a:rPr lang="ru-RU" sz="1300" baseline="30000" dirty="0" smtClean="0">
                          <a:latin typeface="+mn-lt"/>
                        </a:rPr>
                        <a:t>*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3.3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Рентабельность</a:t>
                      </a:r>
                      <a:r>
                        <a:rPr lang="ru-RU" sz="1300" baseline="30000" dirty="0" smtClean="0">
                          <a:latin typeface="+mn-lt"/>
                        </a:rPr>
                        <a:t>*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%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3.4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Срок окупаемости</a:t>
                      </a:r>
                      <a:r>
                        <a:rPr lang="ru-RU" sz="1300" baseline="0" dirty="0" smtClean="0">
                          <a:latin typeface="+mn-lt"/>
                        </a:rPr>
                        <a:t> проекта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Лет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3.5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Объем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инвестиций в основной капитал в рамках проекта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3.6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Объем инвестиций, осваиваемых на территории области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3.7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Иные показатели</a:t>
                      </a:r>
                      <a:endParaRPr kumimoji="0" lang="ru-RU" sz="13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285728"/>
            <a:ext cx="7358114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КОМАНДА ПРОЕКТА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928670"/>
          <a:ext cx="8501123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3750495"/>
                <a:gridCol w="2125281"/>
                <a:gridCol w="21252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Должность и основное место работы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Выполняемые в проекте работы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Куратор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проекта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Руководитель</a:t>
                      </a:r>
                      <a:r>
                        <a:rPr lang="ru-RU" sz="1200" b="0" kern="12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проекта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Администратор проекта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Оператор мониторинга проекта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928662" y="1500174"/>
            <a:ext cx="7358114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КОНТАКТНЫЕ ДАННЫЕ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928662" y="2428868"/>
            <a:ext cx="7358114" cy="3571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Руководитель проекта: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ru-RU" sz="2800" b="1" i="1" dirty="0" smtClean="0">
                <a:solidFill>
                  <a:srgbClr val="0033CC"/>
                </a:solidFill>
                <a:latin typeface="Arial Narrow" pitchFamily="34" charset="0"/>
                <a:cs typeface="Times New Roman" pitchFamily="18" charset="0"/>
              </a:rPr>
              <a:t>(ФИО, телефон, адрес электронной почты)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Администратор проекта: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ru-RU" sz="2800" b="1" i="1" dirty="0" smtClean="0">
                <a:solidFill>
                  <a:srgbClr val="0033CC"/>
                </a:solidFill>
                <a:latin typeface="Arial Narrow" pitchFamily="34" charset="0"/>
                <a:cs typeface="Times New Roman" pitchFamily="18" charset="0"/>
              </a:rPr>
              <a:t>(ФИО, телефон, адрес электронной почты)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1928794" y="214290"/>
            <a:ext cx="6000792" cy="5715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Карточка бережливого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проекта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1000107"/>
          <a:ext cx="8572560" cy="5500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66579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Подготовлено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 __________________Ф.И.О.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(подпись)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Утверждаю                                </a:t>
                      </a:r>
                    </a:p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Заказчик ______________________ Ф.И.О.</a:t>
                      </a:r>
                    </a:p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(подпись)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534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Карточка проекта «…»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64485"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Общие данные: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Заказчик: (руководитель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структурного подразделения / руководитель организации, курирующий орган власти)</a:t>
                      </a:r>
                    </a:p>
                    <a:p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Процесс: (наименование проблемного процесса)</a:t>
                      </a:r>
                    </a:p>
                    <a:p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Границы процесса: (от «первая операция в процессе» до «последняя операция в процессе»)</a:t>
                      </a:r>
                    </a:p>
                    <a:p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Руководитель проекта: (сотрудник, который несет ответственность за проект во всех его аспектах)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Команда проекта: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Обоснование (оцифровано): 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Необходимо указать причины возникновения потребности в улучшении</a:t>
                      </a:r>
                      <a:r>
                        <a:rPr lang="ru-RU" sz="1100" b="0" kern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процесса в числовых показателях: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100" b="0" kern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периодичность  повторения процесса;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100" b="0" kern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количество участников процесса;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100" b="0" kern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удовлетворенность потребителей;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5106">
                <a:tc>
                  <a:txBody>
                    <a:bodyPr/>
                    <a:lstStyle/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Цели и эффекты:</a:t>
                      </a:r>
                    </a:p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Цели:</a:t>
                      </a: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Эффекты:</a:t>
                      </a: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Сроки реализации мероприятий проекта :</a:t>
                      </a:r>
                    </a:p>
                    <a:p>
                      <a:pPr marL="0" indent="-342900" algn="l" defTabSz="914400" rtl="0" eaLnBrk="1" latinLnBrk="0" hangingPunct="1">
                        <a:buAutoNum type="arabicPeriod"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Старт проекта (дата)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Картирование процесса: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2.1. Разработка текущей карты процесса (дата начала – дата окончания)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2.2. Поиск и выявление проблем  (дата начала – дата окончания)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2.3. Разработка целевой карты процесса   (дата начала – дата окончания)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2.4. Разработка идеальной карты процесса   (дата начала – дата окончания)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2.5. Разработка «дорожной карты»  реализации проекта  (дата начала – дата окончания)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Защита проекта  перед заказчиком  (дата)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Внедрение улучшений  процесса   (дата начала – дата окончания)</a:t>
                      </a:r>
                    </a:p>
                    <a:p>
                      <a:pPr marL="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Закрытие проекта (дата)</a:t>
                      </a:r>
                    </a:p>
                    <a:p>
                      <a:pPr marL="0" indent="-342900" algn="l" defTabSz="914400" rtl="0" eaLnBrk="1" latinLnBrk="0" hangingPunct="1">
                        <a:buAutoNum type="arabicPeriod"/>
                      </a:pPr>
                      <a:endParaRPr lang="ru-RU" sz="1100" b="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00034" y="4000504"/>
          <a:ext cx="4071966" cy="1250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928694"/>
                <a:gridCol w="928694"/>
              </a:tblGrid>
              <a:tr h="341132"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цели,  ед. </a:t>
                      </a:r>
                      <a:r>
                        <a:rPr lang="ru-RU" sz="10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Текущий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показатель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Целевой показатель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1132">
                <a:tc>
                  <a:txBody>
                    <a:bodyPr/>
                    <a:lstStyle/>
                    <a:p>
                      <a:pPr algn="just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Сокращение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времени протекания процесса, мин.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890">
                <a:tc>
                  <a:txBody>
                    <a:bodyPr/>
                    <a:lstStyle/>
                    <a:p>
                      <a:pPr algn="just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Изменение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качественных характеристик процесса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357290" y="285728"/>
            <a:ext cx="700092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ВВЕДЕНИЕ В ПРЕДМЕТНУЮ ОБЛАСТЬ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(ОПИСАНИЕ СИТУАЦИИ «КАК ЕСТЬ»)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85720" y="1214422"/>
            <a:ext cx="8643966" cy="1588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одзаголовок 2"/>
          <p:cNvSpPr txBox="1">
            <a:spLocks/>
          </p:cNvSpPr>
          <p:nvPr/>
        </p:nvSpPr>
        <p:spPr>
          <a:xfrm>
            <a:off x="857224" y="2285992"/>
            <a:ext cx="7715304" cy="2786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FontTx/>
              <a:buChar char="-"/>
              <a:defRPr/>
            </a:pPr>
            <a:r>
              <a:rPr lang="ru-RU" sz="2600" i="1" dirty="0" smtClean="0">
                <a:solidFill>
                  <a:srgbClr val="0033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Тезисное описание ситуации до начала проекта (статистические данные)</a:t>
            </a:r>
          </a:p>
          <a:p>
            <a:pPr lvl="0">
              <a:spcBef>
                <a:spcPct val="20000"/>
              </a:spcBef>
              <a:buFontTx/>
              <a:buChar char="-"/>
              <a:defRPr/>
            </a:pPr>
            <a:r>
              <a:rPr lang="ru-RU" sz="2600" i="1" dirty="0" smtClean="0">
                <a:solidFill>
                  <a:srgbClr val="0033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 Описание ситуации с помощью графических объектов (диаграмма, таблица, графические фигуры, фото)</a:t>
            </a:r>
          </a:p>
          <a:p>
            <a:pPr lvl="0">
              <a:spcBef>
                <a:spcPct val="20000"/>
              </a:spcBef>
              <a:buFontTx/>
              <a:buChar char="-"/>
              <a:defRPr/>
            </a:pPr>
            <a:endParaRPr lang="ru-RU" sz="2400" i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+mj-ea"/>
              <a:cs typeface="Times New Roman" pitchFamily="18" charset="0"/>
            </a:endParaRPr>
          </a:p>
          <a:p>
            <a:pPr lvl="0">
              <a:spcBef>
                <a:spcPct val="20000"/>
              </a:spcBef>
              <a:defRPr/>
            </a:pPr>
            <a:r>
              <a:rPr lang="ru-RU" sz="2400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357290" y="285728"/>
            <a:ext cx="6929486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ВВЕДЕНИЕ В ПРЕДМЕТНУЮ ОБЛАСТЬ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(ОПИСАНИЕ СИТУАЦИИ «КАК ЕСТЬ»)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85720" y="1285860"/>
            <a:ext cx="8643966" cy="1588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одзаголовок 2"/>
          <p:cNvSpPr txBox="1">
            <a:spLocks/>
          </p:cNvSpPr>
          <p:nvPr/>
        </p:nvSpPr>
        <p:spPr>
          <a:xfrm>
            <a:off x="857224" y="2285992"/>
            <a:ext cx="7715304" cy="2786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2400" i="1" dirty="0" smtClean="0">
                <a:solidFill>
                  <a:srgbClr val="0033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Итоги анкетирования участников процесса</a:t>
            </a:r>
          </a:p>
          <a:p>
            <a:pPr lvl="0">
              <a:spcBef>
                <a:spcPct val="20000"/>
              </a:spcBef>
              <a:defRPr/>
            </a:pPr>
            <a:r>
              <a:rPr lang="ru-RU" sz="2400" i="1" dirty="0" smtClean="0">
                <a:solidFill>
                  <a:srgbClr val="0033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285728"/>
            <a:ext cx="735811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ВВЕДЕНИЕ В ПРЕДМЕТНУЮ ОБЛАСТЬ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(ОПИСАНИЕ СИТУАЦИИ «КАК ЕСТЬ»)</a:t>
            </a:r>
          </a:p>
          <a:p>
            <a:pPr lvl="0" algn="ctr">
              <a:spcBef>
                <a:spcPct val="20000"/>
              </a:spcBef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Карта текущего состояния процесса: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14282" y="1571612"/>
            <a:ext cx="8643966" cy="1588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одзаголовок 2"/>
          <p:cNvSpPr txBox="1">
            <a:spLocks/>
          </p:cNvSpPr>
          <p:nvPr/>
        </p:nvSpPr>
        <p:spPr>
          <a:xfrm>
            <a:off x="1000100" y="2786058"/>
            <a:ext cx="7358114" cy="1357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2400" i="1" dirty="0" smtClean="0">
                <a:solidFill>
                  <a:srgbClr val="0033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Представление карты текущего состояния процесса с указанием временных затрат.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ru-RU" sz="2400" i="1" dirty="0" smtClean="0">
                <a:solidFill>
                  <a:srgbClr val="0033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Обозначение проблемных участков.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Прямоугольник 94"/>
          <p:cNvSpPr/>
          <p:nvPr/>
        </p:nvSpPr>
        <p:spPr>
          <a:xfrm>
            <a:off x="2338388" y="5013325"/>
            <a:ext cx="577850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10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107950" y="5013325"/>
            <a:ext cx="5048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9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6443663" y="3573463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8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107950" y="3573463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5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6227763" y="1916113"/>
            <a:ext cx="503237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4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4211638" y="1916113"/>
            <a:ext cx="503237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3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07950" y="1916113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1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122488" y="3573463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6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051050" y="1916113"/>
            <a:ext cx="503238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2</a:t>
            </a:r>
          </a:p>
        </p:txBody>
      </p:sp>
      <p:sp>
        <p:nvSpPr>
          <p:cNvPr id="15371" name="Заголовок 1"/>
          <p:cNvSpPr>
            <a:spLocks noGrp="1"/>
          </p:cNvSpPr>
          <p:nvPr>
            <p:ph type="title"/>
          </p:nvPr>
        </p:nvSpPr>
        <p:spPr>
          <a:xfrm>
            <a:off x="0" y="765175"/>
            <a:ext cx="9144000" cy="838200"/>
          </a:xfrm>
        </p:spPr>
        <p:txBody>
          <a:bodyPr/>
          <a:lstStyle/>
          <a:p>
            <a:pPr eaLnBrk="1" hangingPunct="1"/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Карта</a:t>
            </a:r>
            <a:r>
              <a:rPr lang="ru-RU" altLang="ru-RU" sz="2000" dirty="0" smtClean="0">
                <a:latin typeface="Franklin Gothic Medium" pitchFamily="34" charset="0"/>
              </a:rPr>
              <a:t> 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текущего состояния процесса</a:t>
            </a:r>
            <a:r>
              <a:rPr lang="ru-RU" altLang="ru-RU" sz="2000" dirty="0" smtClean="0">
                <a:latin typeface="Franklin Gothic Medium" pitchFamily="34" charset="0"/>
              </a:rPr>
              <a:t/>
            </a:r>
            <a:br>
              <a:rPr lang="ru-RU" altLang="ru-RU" sz="2000" dirty="0" smtClean="0">
                <a:latin typeface="Franklin Gothic Medium" pitchFamily="34" charset="0"/>
              </a:rPr>
            </a:br>
            <a:r>
              <a:rPr lang="ru-RU" altLang="ru-RU" sz="2000" dirty="0" smtClean="0">
                <a:latin typeface="Franklin Gothic Medium" pitchFamily="34" charset="0"/>
              </a:rPr>
              <a:t>«_________________________________________________»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357166"/>
            <a:ext cx="8470900" cy="6477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pPr algn="ctr"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Введение в предметную область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(описание ситуации «как есть»)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1979613" y="2781300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>
            <a:stCxn id="10" idx="1"/>
            <a:endCxn id="10" idx="3"/>
          </p:cNvCxnSpPr>
          <p:nvPr/>
        </p:nvCxnSpPr>
        <p:spPr>
          <a:xfrm>
            <a:off x="5508625" y="5429250"/>
            <a:ext cx="646113" cy="1095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трелка вправо 22"/>
          <p:cNvSpPr/>
          <p:nvPr/>
        </p:nvSpPr>
        <p:spPr>
          <a:xfrm>
            <a:off x="4067175" y="2781300"/>
            <a:ext cx="287338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6156325" y="2781300"/>
            <a:ext cx="287338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8243888" y="2781300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378" name="TextBox 48"/>
          <p:cNvSpPr txBox="1">
            <a:spLocks noChangeArrowheads="1"/>
          </p:cNvSpPr>
          <p:nvPr/>
        </p:nvSpPr>
        <p:spPr bwMode="auto">
          <a:xfrm>
            <a:off x="250825" y="6381750"/>
            <a:ext cx="4608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ВПП (время протекания процесса)  – </a:t>
            </a:r>
            <a:r>
              <a:rPr lang="ru-RU" sz="1200" b="1" dirty="0" smtClean="0">
                <a:solidFill>
                  <a:srgbClr val="C00000"/>
                </a:solidFill>
                <a:latin typeface="Calibri" pitchFamily="34" charset="0"/>
              </a:rPr>
              <a:t>__ </a:t>
            </a: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мин. - </a:t>
            </a:r>
            <a:r>
              <a:rPr lang="ru-RU" sz="1200" b="1" dirty="0" smtClean="0">
                <a:solidFill>
                  <a:srgbClr val="C00000"/>
                </a:solidFill>
                <a:latin typeface="Calibri" pitchFamily="34" charset="0"/>
              </a:rPr>
              <a:t>____ </a:t>
            </a:r>
            <a:r>
              <a:rPr lang="ru-RU" sz="1200" b="1" dirty="0">
                <a:solidFill>
                  <a:srgbClr val="C00000"/>
                </a:solidFill>
                <a:latin typeface="Calibri" pitchFamily="34" charset="0"/>
              </a:rPr>
              <a:t>мин.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284663" y="3573463"/>
            <a:ext cx="504825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900" b="1" dirty="0"/>
              <a:t>ШАГ 7</a:t>
            </a:r>
          </a:p>
        </p:txBody>
      </p:sp>
      <p:sp>
        <p:nvSpPr>
          <p:cNvPr id="6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43938" y="6500813"/>
            <a:ext cx="347662" cy="285750"/>
          </a:xfrm>
        </p:spPr>
        <p:txBody>
          <a:bodyPr/>
          <a:lstStyle/>
          <a:p>
            <a:pPr algn="ctr">
              <a:defRPr/>
            </a:pPr>
            <a:fld id="{11C9708A-7DC9-46FD-91D0-2185757180A5}" type="slidenum">
              <a:rPr lang="ru-RU" b="1">
                <a:solidFill>
                  <a:schemeClr val="accent5">
                    <a:lumMod val="50000"/>
                  </a:schemeClr>
                </a:solidFill>
              </a:rPr>
              <a:pPr algn="ctr">
                <a:defRPr/>
              </a:pPr>
              <a:t>6</a:t>
            </a:fld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Пятно 1 60"/>
          <p:cNvSpPr/>
          <p:nvPr/>
        </p:nvSpPr>
        <p:spPr>
          <a:xfrm>
            <a:off x="5508625" y="5227638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1" name="Пятно 1 60"/>
          <p:cNvSpPr/>
          <p:nvPr/>
        </p:nvSpPr>
        <p:spPr>
          <a:xfrm>
            <a:off x="5508625" y="5588000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2" name="Пятно 1 60"/>
          <p:cNvSpPr/>
          <p:nvPr/>
        </p:nvSpPr>
        <p:spPr>
          <a:xfrm>
            <a:off x="5508625" y="5948363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3" name="Пятно 1 60"/>
          <p:cNvSpPr/>
          <p:nvPr/>
        </p:nvSpPr>
        <p:spPr>
          <a:xfrm>
            <a:off x="5508625" y="6308725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  <p:graphicFrame>
        <p:nvGraphicFramePr>
          <p:cNvPr id="64" name="Таблица 63"/>
          <p:cNvGraphicFramePr>
            <a:graphicFrameLocks noGrp="1"/>
          </p:cNvGraphicFramePr>
          <p:nvPr/>
        </p:nvGraphicFramePr>
        <p:xfrm>
          <a:off x="227856" y="2276872"/>
          <a:ext cx="1751856" cy="8465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252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8" name="Стрелка вправо 77"/>
          <p:cNvSpPr/>
          <p:nvPr/>
        </p:nvSpPr>
        <p:spPr>
          <a:xfrm>
            <a:off x="2122488" y="4221163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9" name="Стрелка вправо 78"/>
          <p:cNvSpPr/>
          <p:nvPr/>
        </p:nvSpPr>
        <p:spPr>
          <a:xfrm>
            <a:off x="34925" y="4221163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1" name="Стрелка вправо 80"/>
          <p:cNvSpPr/>
          <p:nvPr/>
        </p:nvSpPr>
        <p:spPr>
          <a:xfrm>
            <a:off x="6443663" y="4221163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3" name="Стрелка вправо 82"/>
          <p:cNvSpPr/>
          <p:nvPr/>
        </p:nvSpPr>
        <p:spPr>
          <a:xfrm>
            <a:off x="8675688" y="4221163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6" name="Стрелка вправо 85"/>
          <p:cNvSpPr/>
          <p:nvPr/>
        </p:nvSpPr>
        <p:spPr>
          <a:xfrm>
            <a:off x="2122488" y="5734050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7" name="Стрелка вправо 86"/>
          <p:cNvSpPr/>
          <p:nvPr/>
        </p:nvSpPr>
        <p:spPr>
          <a:xfrm>
            <a:off x="4283075" y="4221163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89" name="Таблица 88"/>
          <p:cNvGraphicFramePr>
            <a:graphicFrameLocks noGrp="1"/>
          </p:cNvGraphicFramePr>
          <p:nvPr/>
        </p:nvGraphicFramePr>
        <p:xfrm>
          <a:off x="6072198" y="5357826"/>
          <a:ext cx="2500330" cy="119814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00330"/>
              </a:tblGrid>
              <a:tr h="2236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000" b="0" dirty="0" smtClean="0">
                        <a:latin typeface="Franklin Gothic Medium" pitchFamily="34" charset="0"/>
                      </a:endParaRPr>
                    </a:p>
                  </a:txBody>
                  <a:tcPr/>
                </a:tc>
              </a:tr>
              <a:tr h="368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000" b="0" kern="1200" dirty="0" smtClean="0">
                        <a:solidFill>
                          <a:schemeClr val="tx1"/>
                        </a:solidFill>
                        <a:latin typeface="Franklin Gothic Medium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2076">
                <a:tc>
                  <a:txBody>
                    <a:bodyPr/>
                    <a:lstStyle/>
                    <a:p>
                      <a:endParaRPr lang="ru-RU" altLang="ru-RU" sz="1000" b="0" kern="1200" dirty="0" smtClean="0">
                        <a:solidFill>
                          <a:schemeClr val="tx1"/>
                        </a:solidFill>
                        <a:latin typeface="Franklin Gothic Medium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13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000" b="0" kern="1200" dirty="0" smtClean="0">
                        <a:solidFill>
                          <a:schemeClr val="tx1"/>
                        </a:solidFill>
                        <a:latin typeface="Franklin Gothic Medium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4" name="Стрелка вправо 93"/>
          <p:cNvSpPr/>
          <p:nvPr/>
        </p:nvSpPr>
        <p:spPr>
          <a:xfrm>
            <a:off x="34925" y="5734050"/>
            <a:ext cx="288925" cy="215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0" name="Пятно 1 60"/>
          <p:cNvSpPr/>
          <p:nvPr/>
        </p:nvSpPr>
        <p:spPr>
          <a:xfrm>
            <a:off x="5724525" y="3357563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01" name="Пятно 1 60"/>
          <p:cNvSpPr/>
          <p:nvPr/>
        </p:nvSpPr>
        <p:spPr>
          <a:xfrm>
            <a:off x="539750" y="1830388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103" name="Пятно 1 60"/>
          <p:cNvSpPr/>
          <p:nvPr/>
        </p:nvSpPr>
        <p:spPr>
          <a:xfrm>
            <a:off x="8029575" y="3357563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54" name="Пятно 1 60"/>
          <p:cNvSpPr/>
          <p:nvPr/>
        </p:nvSpPr>
        <p:spPr>
          <a:xfrm>
            <a:off x="1214438" y="1844675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0" y="2276872"/>
            <a:ext cx="251520" cy="122413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ВХОД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211960" y="5085184"/>
            <a:ext cx="288032" cy="15121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ВЫХОД</a:t>
            </a:r>
          </a:p>
        </p:txBody>
      </p:sp>
      <p:sp>
        <p:nvSpPr>
          <p:cNvPr id="15411" name="Прямоугольник 54"/>
          <p:cNvSpPr>
            <a:spLocks noChangeArrowheads="1"/>
          </p:cNvSpPr>
          <p:nvPr/>
        </p:nvSpPr>
        <p:spPr bwMode="auto">
          <a:xfrm>
            <a:off x="5435600" y="4859338"/>
            <a:ext cx="34575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/>
              <a:t>Условные обозначения:</a:t>
            </a:r>
          </a:p>
        </p:txBody>
      </p:sp>
      <p:graphicFrame>
        <p:nvGraphicFramePr>
          <p:cNvPr id="56" name="Таблица 55"/>
          <p:cNvGraphicFramePr>
            <a:graphicFrameLocks noGrp="1"/>
          </p:cNvGraphicFramePr>
          <p:nvPr/>
        </p:nvGraphicFramePr>
        <p:xfrm>
          <a:off x="2428860" y="2214554"/>
          <a:ext cx="1751856" cy="8465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252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7" name="Таблица 56"/>
          <p:cNvGraphicFramePr>
            <a:graphicFrameLocks noGrp="1"/>
          </p:cNvGraphicFramePr>
          <p:nvPr/>
        </p:nvGraphicFramePr>
        <p:xfrm>
          <a:off x="4427984" y="2276872"/>
          <a:ext cx="1751856" cy="8465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252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9" name="Таблица 58"/>
          <p:cNvGraphicFramePr>
            <a:graphicFrameLocks noGrp="1"/>
          </p:cNvGraphicFramePr>
          <p:nvPr/>
        </p:nvGraphicFramePr>
        <p:xfrm>
          <a:off x="6516216" y="2276872"/>
          <a:ext cx="1751856" cy="8465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252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5" name="Таблица 64"/>
          <p:cNvGraphicFramePr>
            <a:graphicFrameLocks noGrp="1"/>
          </p:cNvGraphicFramePr>
          <p:nvPr/>
        </p:nvGraphicFramePr>
        <p:xfrm>
          <a:off x="323528" y="3861048"/>
          <a:ext cx="1751856" cy="8465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252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9" name="Пятно 1 60"/>
          <p:cNvSpPr/>
          <p:nvPr/>
        </p:nvSpPr>
        <p:spPr>
          <a:xfrm>
            <a:off x="1476375" y="3429000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graphicFrame>
        <p:nvGraphicFramePr>
          <p:cNvPr id="72" name="Таблица 71"/>
          <p:cNvGraphicFramePr>
            <a:graphicFrameLocks noGrp="1"/>
          </p:cNvGraphicFramePr>
          <p:nvPr/>
        </p:nvGraphicFramePr>
        <p:xfrm>
          <a:off x="2483768" y="3861048"/>
          <a:ext cx="1751856" cy="8465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252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3" name="Таблица 72"/>
          <p:cNvGraphicFramePr>
            <a:graphicFrameLocks noGrp="1"/>
          </p:cNvGraphicFramePr>
          <p:nvPr/>
        </p:nvGraphicFramePr>
        <p:xfrm>
          <a:off x="4644008" y="3861048"/>
          <a:ext cx="1751856" cy="8465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252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5" name="Таблица 74"/>
          <p:cNvGraphicFramePr>
            <a:graphicFrameLocks noGrp="1"/>
          </p:cNvGraphicFramePr>
          <p:nvPr/>
        </p:nvGraphicFramePr>
        <p:xfrm>
          <a:off x="6852592" y="3861048"/>
          <a:ext cx="1751856" cy="8465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252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2" name="Таблица 81"/>
          <p:cNvGraphicFramePr>
            <a:graphicFrameLocks noGrp="1"/>
          </p:cNvGraphicFramePr>
          <p:nvPr/>
        </p:nvGraphicFramePr>
        <p:xfrm>
          <a:off x="323528" y="5318743"/>
          <a:ext cx="1751856" cy="90490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31054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8" name="Пятно 1 60"/>
          <p:cNvSpPr/>
          <p:nvPr/>
        </p:nvSpPr>
        <p:spPr>
          <a:xfrm>
            <a:off x="7812088" y="1916113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90" name="Пятно 1 60"/>
          <p:cNvSpPr/>
          <p:nvPr/>
        </p:nvSpPr>
        <p:spPr>
          <a:xfrm>
            <a:off x="3492500" y="1916113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91" name="Пятно 1 60"/>
          <p:cNvSpPr/>
          <p:nvPr/>
        </p:nvSpPr>
        <p:spPr>
          <a:xfrm>
            <a:off x="5581650" y="1916113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1</a:t>
            </a:r>
          </a:p>
        </p:txBody>
      </p:sp>
      <p:sp>
        <p:nvSpPr>
          <p:cNvPr id="96" name="Пятно 1 60"/>
          <p:cNvSpPr/>
          <p:nvPr/>
        </p:nvSpPr>
        <p:spPr>
          <a:xfrm>
            <a:off x="1547813" y="4868863"/>
            <a:ext cx="646112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graphicFrame>
        <p:nvGraphicFramePr>
          <p:cNvPr id="88" name="Таблица 87"/>
          <p:cNvGraphicFramePr>
            <a:graphicFrameLocks noGrp="1"/>
          </p:cNvGraphicFramePr>
          <p:nvPr/>
        </p:nvGraphicFramePr>
        <p:xfrm>
          <a:off x="2460104" y="5373216"/>
          <a:ext cx="1751856" cy="84656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51856"/>
              </a:tblGrid>
              <a:tr h="183419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900" dirty="0" smtClean="0"/>
                        <a:t>Исполнитель</a:t>
                      </a:r>
                      <a:endParaRPr lang="ru-RU" sz="900" b="1" dirty="0" smtClean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</a:txBody>
                  <a:tcPr/>
                </a:tc>
              </a:tr>
              <a:tr h="25220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/>
                      </a:pPr>
                      <a:r>
                        <a:rPr lang="ru-RU" sz="900" b="1" kern="1200" dirty="0" smtClean="0"/>
                        <a:t>Наименование шага</a:t>
                      </a:r>
                      <a:endParaRPr lang="ru-RU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40445"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/>
                        <a:t>Параметры</a:t>
                      </a:r>
                      <a:r>
                        <a:rPr lang="ru-RU" sz="900" baseline="0" dirty="0" smtClean="0"/>
                        <a:t> шага</a:t>
                      </a:r>
                    </a:p>
                    <a:p>
                      <a:pPr algn="ctr"/>
                      <a:r>
                        <a:rPr lang="ru-RU" sz="900" dirty="0" smtClean="0"/>
                        <a:t>__ мин. –  __ мин.</a:t>
                      </a:r>
                      <a:endParaRPr lang="ru-RU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0" name="Пятно 1 60"/>
          <p:cNvSpPr/>
          <p:nvPr/>
        </p:nvSpPr>
        <p:spPr>
          <a:xfrm>
            <a:off x="3492500" y="4941888"/>
            <a:ext cx="646113" cy="504825"/>
          </a:xfrm>
          <a:prstGeom prst="irregularSeal1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8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0" y="1412875"/>
            <a:ext cx="9144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Линейный способ картирования</a:t>
            </a:r>
          </a:p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(выбор способа картирования осуществляется самостоятельно)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285728"/>
            <a:ext cx="735811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ВВЕДЕНИЕ В ПРЕДМЕТНУЮ ОБЛАСТЬ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(ОПИСАНИЕ СИТУАЦИИ «КАК ЕСТЬ»)</a:t>
            </a:r>
          </a:p>
          <a:p>
            <a:pPr lvl="0" algn="ctr">
              <a:spcBef>
                <a:spcPct val="20000"/>
              </a:spcBef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Пирамида проблем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(не менее 9 проблем)</a:t>
            </a: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4282" y="1928802"/>
            <a:ext cx="8643966" cy="1588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Схема 7"/>
          <p:cNvGraphicFramePr/>
          <p:nvPr/>
        </p:nvGraphicFramePr>
        <p:xfrm>
          <a:off x="928662" y="2214554"/>
          <a:ext cx="5612412" cy="4245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4357688" y="2786063"/>
            <a:ext cx="3094037" cy="71437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Проблемы, решение которых требуется на федеральном уровне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87900" y="4010025"/>
            <a:ext cx="3094038" cy="71437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Проблемы, решение которых требуется на региональном уровне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92725" y="5373688"/>
            <a:ext cx="3094038" cy="714375"/>
          </a:xfrm>
          <a:prstGeom prst="roundRect">
            <a:avLst/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</a:rPr>
              <a:t>Проблемы, решение которых требуется на локальном уровне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285728"/>
            <a:ext cx="735811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ВВЕДЕНИЕ В ПРЕДМЕТНУЮ ОБЛАСТЬ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(ОПИСАНИЕ СИТУАЦИИ «КАК ЕСТЬ»)</a:t>
            </a:r>
          </a:p>
          <a:p>
            <a:pPr lvl="0" algn="ctr">
              <a:spcBef>
                <a:spcPct val="20000"/>
              </a:spcBef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Анализ проблем: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282" y="1500174"/>
            <a:ext cx="8643966" cy="1588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2143116"/>
          <a:ext cx="8429684" cy="3814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1"/>
                <a:gridCol w="1821669"/>
                <a:gridCol w="2393173"/>
                <a:gridCol w="2107421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Проблема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Первопричина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Решение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(не менее 2 решений)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Решение</a:t>
                      </a:r>
                      <a:r>
                        <a:rPr lang="ru-RU" sz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проблем содержит бережливые инструменты (регламент, СОП, СОК, система 5</a:t>
                      </a:r>
                      <a:r>
                        <a:rPr lang="en-US" sz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S)</a:t>
                      </a:r>
                      <a:endParaRPr lang="ru-RU" sz="12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Вклад в достижение цели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439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43768" y="3714752"/>
            <a:ext cx="14287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__-__ мин.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43768" y="4572008"/>
            <a:ext cx="14287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__-__ мин.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43768" y="5429264"/>
            <a:ext cx="14287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__-__ мин.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1142976" y="285728"/>
            <a:ext cx="7358114" cy="135732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ВВЕДЕНИЕ В ПРЕДМЕТНУЮ ОБЛАСТЬ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(ОПИСАНИЕ СИТУАЦИИ «КАК БУДЕТ»)</a:t>
            </a:r>
          </a:p>
          <a:p>
            <a:pPr algn="ctr">
              <a:spcBef>
                <a:spcPct val="20000"/>
              </a:spcBef>
            </a:pPr>
            <a:r>
              <a:rPr lang="ru-RU" sz="3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Карта идеального состояния процесса :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85720" y="1500174"/>
            <a:ext cx="8643966" cy="1588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одзаголовок 2"/>
          <p:cNvSpPr txBox="1">
            <a:spLocks/>
          </p:cNvSpPr>
          <p:nvPr/>
        </p:nvSpPr>
        <p:spPr>
          <a:xfrm>
            <a:off x="1000100" y="2786058"/>
            <a:ext cx="7358114" cy="1000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2400" i="1" dirty="0" smtClean="0">
                <a:solidFill>
                  <a:srgbClr val="0033CC"/>
                </a:solidFill>
                <a:latin typeface="Arial Narrow" pitchFamily="34" charset="0"/>
                <a:ea typeface="+mj-ea"/>
                <a:cs typeface="Times New Roman" pitchFamily="18" charset="0"/>
              </a:rPr>
              <a:t>Представление карты последовательности операций, позволяющее смоделировать идеальное состояние процесса, к которому необходимо стремиться.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1643</TotalTime>
  <Words>1192</Words>
  <Application>Microsoft Office PowerPoint</Application>
  <PresentationFormat>Экран (4:3)</PresentationFormat>
  <Paragraphs>361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БЕРЕЖЛИВОГО ПРОЕКТА</vt:lpstr>
      <vt:lpstr>Слайд 2</vt:lpstr>
      <vt:lpstr>Слайд 3</vt:lpstr>
      <vt:lpstr>Слайд 4</vt:lpstr>
      <vt:lpstr>Слайд 5</vt:lpstr>
      <vt:lpstr>Карта текущего состояния процесса «_________________________________________________»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gorbatuk</dc:creator>
  <cp:lastModifiedBy>gorbatuk</cp:lastModifiedBy>
  <cp:revision>165</cp:revision>
  <dcterms:created xsi:type="dcterms:W3CDTF">2020-06-15T08:54:40Z</dcterms:created>
  <dcterms:modified xsi:type="dcterms:W3CDTF">2020-09-04T08:13:20Z</dcterms:modified>
</cp:coreProperties>
</file>